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57" r:id="rId6"/>
    <p:sldId id="258" r:id="rId7"/>
    <p:sldId id="259" r:id="rId8"/>
    <p:sldId id="260" r:id="rId9"/>
    <p:sldId id="261" r:id="rId10"/>
    <p:sldId id="262" r:id="rId11"/>
    <p:sldId id="263" r:id="rId12"/>
    <p:sldId id="267" r:id="rId13"/>
    <p:sldId id="269" r:id="rId14"/>
    <p:sldId id="270" r:id="rId15"/>
    <p:sldId id="271" r:id="rId16"/>
    <p:sldId id="268" r:id="rId17"/>
    <p:sldId id="272" r:id="rId18"/>
    <p:sldId id="273" r:id="rId19"/>
    <p:sldId id="274" r:id="rId20"/>
    <p:sldId id="275" r:id="rId21"/>
    <p:sldId id="276" r:id="rId22"/>
    <p:sldId id="277" r:id="rId23"/>
    <p:sldId id="278" r:id="rId24"/>
    <p:sldId id="279" r:id="rId25"/>
    <p:sldId id="265"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showGuides="1">
      <p:cViewPr>
        <p:scale>
          <a:sx n="81" d="100"/>
          <a:sy n="81" d="100"/>
        </p:scale>
        <p:origin x="-300"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xmlns=""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03.07.2020</a:t>
            </a:fld>
            <a:endParaRPr lang="ru-RU" dirty="0"/>
          </a:p>
        </p:txBody>
      </p:sp>
      <p:sp>
        <p:nvSpPr>
          <p:cNvPr id="4" name="Footer Placeholder 3">
            <a:extLst>
              <a:ext uri="{FF2B5EF4-FFF2-40B4-BE49-F238E27FC236}">
                <a16:creationId xmlns:a16="http://schemas.microsoft.com/office/drawing/2014/main" xmlns=""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xmlns=""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03.07.2020</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xmlns=""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27" name="Text Placeholder 14">
            <a:extLst>
              <a:ext uri="{FF2B5EF4-FFF2-40B4-BE49-F238E27FC236}">
                <a16:creationId xmlns:a16="http://schemas.microsoft.com/office/drawing/2014/main" xmlns=""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xmlns=""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xmlns=""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bg>
      <p:bgPr>
        <a:solidFill>
          <a:schemeClr val="accent6"/>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xmlns=""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xmlns=""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xmlns=""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xmlns=""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xmlns=""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xmlns=""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xmlns=""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xmlns=""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xmlns=""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r>
              <a:rPr lang="ru-RU" dirty="0"/>
              <a:t/>
            </a:r>
            <a:br>
              <a:rPr lang="ru-RU" dirty="0"/>
            </a:br>
            <a:r>
              <a:rPr lang="en-US" dirty="0"/>
              <a:t>TITLE</a:t>
            </a:r>
            <a:endParaRPr lang="ru-RU" dirty="0"/>
          </a:p>
        </p:txBody>
      </p:sp>
      <p:sp>
        <p:nvSpPr>
          <p:cNvPr id="15" name="Subtitle 2">
            <a:extLst>
              <a:ext uri="{FF2B5EF4-FFF2-40B4-BE49-F238E27FC236}">
                <a16:creationId xmlns:a16="http://schemas.microsoft.com/office/drawing/2014/main" xmlns=""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xmlns=""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Click to 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xmlns=""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xmlns=""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xmlns=""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xmlns=""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xmlns=""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xmlns=""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xmlns=""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xmlns=""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xmlns=""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xmlns=""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xmlns=""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xmlns=""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xmlns=""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xmlns=""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12">
            <a:extLst>
              <a:ext uri="{FF2B5EF4-FFF2-40B4-BE49-F238E27FC236}">
                <a16:creationId xmlns:a16="http://schemas.microsoft.com/office/drawing/2014/main" xmlns=""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xmlns=""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xmlns=""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xmlns=""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xmlns=""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xmlns=""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xmlns=""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xmlns=""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xmlns=""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xmlns=""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xmlns=""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bg>
      <p:bgPr>
        <a:solidFill>
          <a:schemeClr val="accent6"/>
        </a:solidFill>
        <a:effectLst/>
      </p:bgPr>
    </p:bg>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xmlns=""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xmlns=""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3" name="Text Placeholder 21">
            <a:extLst>
              <a:ext uri="{FF2B5EF4-FFF2-40B4-BE49-F238E27FC236}">
                <a16:creationId xmlns:a16="http://schemas.microsoft.com/office/drawing/2014/main" xmlns=""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xmlns=""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5" name="Text Placeholder 21">
            <a:extLst>
              <a:ext uri="{FF2B5EF4-FFF2-40B4-BE49-F238E27FC236}">
                <a16:creationId xmlns:a16="http://schemas.microsoft.com/office/drawing/2014/main" xmlns=""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xmlns=""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Click to edit Master text styles</a:t>
            </a:r>
          </a:p>
        </p:txBody>
      </p:sp>
      <p:sp>
        <p:nvSpPr>
          <p:cNvPr id="37" name="Text Placeholder 24">
            <a:extLst>
              <a:ext uri="{FF2B5EF4-FFF2-40B4-BE49-F238E27FC236}">
                <a16:creationId xmlns:a16="http://schemas.microsoft.com/office/drawing/2014/main" xmlns=""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8" name="Text Placeholder 24">
            <a:extLst>
              <a:ext uri="{FF2B5EF4-FFF2-40B4-BE49-F238E27FC236}">
                <a16:creationId xmlns:a16="http://schemas.microsoft.com/office/drawing/2014/main" xmlns=""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39" name="Text Placeholder 24">
            <a:extLst>
              <a:ext uri="{FF2B5EF4-FFF2-40B4-BE49-F238E27FC236}">
                <a16:creationId xmlns:a16="http://schemas.microsoft.com/office/drawing/2014/main" xmlns=""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0" name="Text Placeholder 24">
            <a:extLst>
              <a:ext uri="{FF2B5EF4-FFF2-40B4-BE49-F238E27FC236}">
                <a16:creationId xmlns:a16="http://schemas.microsoft.com/office/drawing/2014/main" xmlns=""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Click to edit Master text styles</a:t>
            </a:r>
          </a:p>
        </p:txBody>
      </p:sp>
      <p:sp>
        <p:nvSpPr>
          <p:cNvPr id="41" name="Text Placeholder 24">
            <a:extLst>
              <a:ext uri="{FF2B5EF4-FFF2-40B4-BE49-F238E27FC236}">
                <a16:creationId xmlns:a16="http://schemas.microsoft.com/office/drawing/2014/main" xmlns=""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Click to edit Master text styles</a:t>
            </a:r>
          </a:p>
        </p:txBody>
      </p:sp>
      <p:sp>
        <p:nvSpPr>
          <p:cNvPr id="42" name="Text Placeholder 24">
            <a:extLst>
              <a:ext uri="{FF2B5EF4-FFF2-40B4-BE49-F238E27FC236}">
                <a16:creationId xmlns:a16="http://schemas.microsoft.com/office/drawing/2014/main" xmlns=""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3" name="Text Placeholder 24">
            <a:extLst>
              <a:ext uri="{FF2B5EF4-FFF2-40B4-BE49-F238E27FC236}">
                <a16:creationId xmlns:a16="http://schemas.microsoft.com/office/drawing/2014/main" xmlns=""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Click to edit Master text styles</a:t>
            </a:r>
          </a:p>
        </p:txBody>
      </p:sp>
      <p:sp>
        <p:nvSpPr>
          <p:cNvPr id="44" name="Picture Placeholder 12">
            <a:extLst>
              <a:ext uri="{FF2B5EF4-FFF2-40B4-BE49-F238E27FC236}">
                <a16:creationId xmlns:a16="http://schemas.microsoft.com/office/drawing/2014/main" xmlns=""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xmlns=""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xmlns=""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xmlns=""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xmlns=""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xmlns=""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xmlns=""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xmlns=""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xmlns=""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xmlns=""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xmlns=""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xmlns=""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xmlns=""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xmlns=""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xmlns=""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xmlns=""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xmlns=""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xmlns=""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xmlns=""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xmlns=""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xmlns=""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xmlns=""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xmlns=""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xmlns=""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xmlns=""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xmlns=""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xmlns=""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xmlns=""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xmlns=""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xmlns=""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xmlns=""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xmlns=""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bg>
      <p:bgPr>
        <a:solidFill>
          <a:schemeClr val="accent6"/>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xmlns=""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xmlns=""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xmlns=""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xmlns=""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xmlns=""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xmlns=""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xmlns=""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xmlns=""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xmlns=""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xmlns=""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xmlns=""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xmlns=""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xmlns=""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xmlns=""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xmlns=""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xmlns="" id="{873751CF-C490-45B5-B248-BF86A59ECF2E}"/>
              </a:ext>
            </a:extLst>
          </p:cNvPr>
          <p:cNvPicPr>
            <a:picLocks noGrp="1" noChangeAspect="1"/>
          </p:cNvPicPr>
          <p:nvPr>
            <p:ph type="pic" sz="quarter" idx="22"/>
          </p:nvPr>
        </p:nvPicPr>
        <p:blipFill rotWithShape="1">
          <a:blip r:embed="rId2"/>
          <a:srcRect l="-48" t="6766" r="19843" b="3091"/>
          <a:stretch/>
        </p:blipFill>
        <p:spPr>
          <a:xfrm>
            <a:off x="3036366" y="-51301"/>
            <a:ext cx="9155634" cy="6858000"/>
          </a:xfrm>
        </p:spPr>
      </p:pic>
      <p:sp>
        <p:nvSpPr>
          <p:cNvPr id="2" name="Title 1">
            <a:extLst>
              <a:ext uri="{FF2B5EF4-FFF2-40B4-BE49-F238E27FC236}">
                <a16:creationId xmlns:a16="http://schemas.microsoft.com/office/drawing/2014/main" xmlns="" id="{F56E9371-6E05-45E0-803B-4C39AC28CC69}"/>
              </a:ext>
            </a:extLst>
          </p:cNvPr>
          <p:cNvSpPr>
            <a:spLocks noGrp="1"/>
          </p:cNvSpPr>
          <p:nvPr>
            <p:ph type="title"/>
          </p:nvPr>
        </p:nvSpPr>
        <p:spPr>
          <a:xfrm>
            <a:off x="973221" y="461701"/>
            <a:ext cx="10510754" cy="2281355"/>
          </a:xfrm>
        </p:spPr>
        <p:txBody>
          <a:bodyPr/>
          <a:lstStyle/>
          <a:p>
            <a:r>
              <a:rPr lang="id-ID" sz="4400" dirty="0" smtClean="0"/>
              <a:t>E</a:t>
            </a:r>
            <a:r>
              <a:rPr lang="en-US" sz="4400"/>
              <a:t>F</a:t>
            </a:r>
            <a:r>
              <a:rPr lang="id-ID" sz="4400" smtClean="0"/>
              <a:t>EKTIFITAS </a:t>
            </a:r>
            <a:r>
              <a:rPr lang="id-ID" sz="4400" dirty="0"/>
              <a:t>KINERJA KPU KABUPAEN LANGKAT DALAM PEMILIHAN PRESIDEN DAN WAPRES TAHUN 2019</a:t>
            </a:r>
            <a:endParaRPr lang="ru-RU" sz="4400" dirty="0"/>
          </a:p>
        </p:txBody>
      </p:sp>
      <p:sp>
        <p:nvSpPr>
          <p:cNvPr id="3" name="Text Placeholder 2">
            <a:extLst>
              <a:ext uri="{FF2B5EF4-FFF2-40B4-BE49-F238E27FC236}">
                <a16:creationId xmlns:a16="http://schemas.microsoft.com/office/drawing/2014/main" xmlns="" id="{E0A0FE25-038A-4A14-B11A-432FECB7FA1E}"/>
              </a:ext>
            </a:extLst>
          </p:cNvPr>
          <p:cNvSpPr>
            <a:spLocks noGrp="1"/>
          </p:cNvSpPr>
          <p:nvPr>
            <p:ph type="body" sz="quarter" idx="13"/>
          </p:nvPr>
        </p:nvSpPr>
        <p:spPr>
          <a:xfrm>
            <a:off x="262021" y="3672980"/>
            <a:ext cx="10090287" cy="1101897"/>
          </a:xfrm>
        </p:spPr>
        <p:txBody>
          <a:bodyPr/>
          <a:lstStyle/>
          <a:p>
            <a:r>
              <a:rPr lang="id-ID" dirty="0"/>
              <a:t>Alifia Opi Yudiasari</a:t>
            </a:r>
          </a:p>
          <a:p>
            <a:r>
              <a:rPr lang="id-ID" dirty="0"/>
              <a:t>168520025</a:t>
            </a:r>
            <a:endParaRPr lang="ru-RU" dirty="0"/>
          </a:p>
        </p:txBody>
      </p:sp>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2" y="1033272"/>
            <a:ext cx="5575968" cy="782638"/>
          </a:xfrm>
        </p:spPr>
        <p:txBody>
          <a:bodyPr>
            <a:normAutofit fontScale="90000"/>
          </a:bodyPr>
          <a:lstStyle/>
          <a:p>
            <a:r>
              <a:rPr lang="id-ID" dirty="0"/>
              <a:t>HASIL PENELITIAN DAN PEMBAHASAN</a:t>
            </a:r>
            <a:br>
              <a:rPr lang="id-ID" dirty="0"/>
            </a:br>
            <a:endParaRPr lang="id-ID" dirty="0"/>
          </a:p>
        </p:txBody>
      </p:sp>
      <p:sp>
        <p:nvSpPr>
          <p:cNvPr id="4" name="Text Placeholder 3">
            <a:extLst>
              <a:ext uri="{FF2B5EF4-FFF2-40B4-BE49-F238E27FC236}">
                <a16:creationId xmlns:a16="http://schemas.microsoft.com/office/drawing/2014/main" xmlns="" id="{DCA4BA4B-DB5E-418C-8309-2ED941800B3E}"/>
              </a:ext>
            </a:extLst>
          </p:cNvPr>
          <p:cNvSpPr>
            <a:spLocks noGrp="1"/>
          </p:cNvSpPr>
          <p:nvPr>
            <p:ph type="body" idx="1"/>
          </p:nvPr>
        </p:nvSpPr>
        <p:spPr bwMode="grayWhite">
          <a:xfrm>
            <a:off x="481390" y="2235307"/>
            <a:ext cx="4950908" cy="454353"/>
          </a:xfrm>
        </p:spPr>
        <p:txBody>
          <a:bodyPr/>
          <a:lstStyle/>
          <a:p>
            <a:pPr lvl="0"/>
            <a:r>
              <a:rPr lang="id-ID" dirty="0"/>
              <a:t>Profil Kabupaten Langkat</a:t>
            </a:r>
          </a:p>
        </p:txBody>
      </p:sp>
      <p:sp>
        <p:nvSpPr>
          <p:cNvPr id="6" name="Text Placeholder 5">
            <a:extLst>
              <a:ext uri="{FF2B5EF4-FFF2-40B4-BE49-F238E27FC236}">
                <a16:creationId xmlns:a16="http://schemas.microsoft.com/office/drawing/2014/main" xmlns="" id="{FA6EDE3F-FD3C-4A2C-837A-5B3420BD5E75}"/>
              </a:ext>
            </a:extLst>
          </p:cNvPr>
          <p:cNvSpPr>
            <a:spLocks noGrp="1"/>
          </p:cNvSpPr>
          <p:nvPr>
            <p:ph type="body" sz="quarter" idx="20"/>
          </p:nvPr>
        </p:nvSpPr>
        <p:spPr bwMode="grayWhite">
          <a:xfrm>
            <a:off x="774032" y="3299791"/>
            <a:ext cx="9085585" cy="2597245"/>
          </a:xfrm>
        </p:spPr>
        <p:txBody>
          <a:bodyPr>
            <a:noAutofit/>
          </a:bodyPr>
          <a:lstStyle/>
          <a:p>
            <a:pPr>
              <a:lnSpc>
                <a:spcPct val="110000"/>
              </a:lnSpc>
            </a:pPr>
            <a:r>
              <a:rPr lang="id-ID" sz="2000" dirty="0">
                <a:solidFill>
                  <a:srgbClr val="FFFF00"/>
                </a:solidFill>
              </a:rPr>
              <a:t>S</a:t>
            </a:r>
            <a:r>
              <a:rPr lang="en-US" sz="2000" dirty="0" err="1">
                <a:solidFill>
                  <a:srgbClr val="FFFF00"/>
                </a:solidFill>
              </a:rPr>
              <a:t>ecara</a:t>
            </a:r>
            <a:r>
              <a:rPr lang="en-US" sz="2000" dirty="0">
                <a:solidFill>
                  <a:srgbClr val="FFFF00"/>
                </a:solidFill>
              </a:rPr>
              <a:t> </a:t>
            </a:r>
            <a:r>
              <a:rPr lang="en-US" sz="2000" dirty="0" err="1">
                <a:solidFill>
                  <a:srgbClr val="FFFF00"/>
                </a:solidFill>
              </a:rPr>
              <a:t>administratif</a:t>
            </a:r>
            <a:r>
              <a:rPr lang="en-US" sz="2000" dirty="0">
                <a:solidFill>
                  <a:srgbClr val="FFFF00"/>
                </a:solidFill>
              </a:rPr>
              <a:t>, </a:t>
            </a:r>
            <a:r>
              <a:rPr lang="en-US" sz="2000" dirty="0" err="1">
                <a:solidFill>
                  <a:srgbClr val="FFFF00"/>
                </a:solidFill>
              </a:rPr>
              <a:t>Kabupaten</a:t>
            </a:r>
            <a:r>
              <a:rPr lang="en-US" sz="2000" dirty="0">
                <a:solidFill>
                  <a:srgbClr val="FFFF00"/>
                </a:solidFill>
              </a:rPr>
              <a:t> </a:t>
            </a:r>
            <a:r>
              <a:rPr lang="en-US" sz="2000" dirty="0" err="1">
                <a:solidFill>
                  <a:srgbClr val="FFFF00"/>
                </a:solidFill>
              </a:rPr>
              <a:t>Langkat</a:t>
            </a:r>
            <a:r>
              <a:rPr lang="en-US" sz="2000" dirty="0">
                <a:solidFill>
                  <a:srgbClr val="FFFF00"/>
                </a:solidFill>
              </a:rPr>
              <a:t> </a:t>
            </a:r>
            <a:r>
              <a:rPr lang="en-US" sz="2000" dirty="0" err="1">
                <a:solidFill>
                  <a:srgbClr val="FFFF00"/>
                </a:solidFill>
              </a:rPr>
              <a:t>terdiri</a:t>
            </a:r>
            <a:r>
              <a:rPr lang="en-US" sz="2000" dirty="0">
                <a:solidFill>
                  <a:srgbClr val="FFFF00"/>
                </a:solidFill>
              </a:rPr>
              <a:t> </a:t>
            </a:r>
            <a:r>
              <a:rPr lang="en-US" sz="2000" dirty="0" err="1">
                <a:solidFill>
                  <a:srgbClr val="FFFF00"/>
                </a:solidFill>
              </a:rPr>
              <a:t>atas</a:t>
            </a:r>
            <a:r>
              <a:rPr lang="en-US" sz="2000" dirty="0">
                <a:solidFill>
                  <a:srgbClr val="FFFF00"/>
                </a:solidFill>
              </a:rPr>
              <a:t> 23 wilayah </a:t>
            </a:r>
            <a:r>
              <a:rPr lang="en-US" sz="2000" dirty="0" err="1">
                <a:solidFill>
                  <a:srgbClr val="FFFF00"/>
                </a:solidFill>
              </a:rPr>
              <a:t>kecamatan</a:t>
            </a:r>
            <a:r>
              <a:rPr lang="en-US" sz="2000" dirty="0">
                <a:solidFill>
                  <a:srgbClr val="FFFF00"/>
                </a:solidFill>
              </a:rPr>
              <a:t>, 240 </a:t>
            </a:r>
            <a:r>
              <a:rPr lang="en-US" sz="2000" dirty="0" err="1">
                <a:solidFill>
                  <a:srgbClr val="FFFF00"/>
                </a:solidFill>
              </a:rPr>
              <a:t>desa</a:t>
            </a:r>
            <a:r>
              <a:rPr lang="en-US" sz="2000" dirty="0">
                <a:solidFill>
                  <a:srgbClr val="FFFF00"/>
                </a:solidFill>
              </a:rPr>
              <a:t>, dan 37 </a:t>
            </a:r>
            <a:r>
              <a:rPr lang="en-US" sz="2000" dirty="0" err="1">
                <a:solidFill>
                  <a:srgbClr val="FFFF00"/>
                </a:solidFill>
              </a:rPr>
              <a:t>kelurahan</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dengan</a:t>
            </a:r>
            <a:r>
              <a:rPr lang="en-US" sz="2000" dirty="0">
                <a:solidFill>
                  <a:srgbClr val="FFFF00"/>
                </a:solidFill>
              </a:rPr>
              <a:t> wilayah paling </a:t>
            </a:r>
            <a:r>
              <a:rPr lang="en-US" sz="2000" dirty="0" err="1">
                <a:solidFill>
                  <a:srgbClr val="FFFF00"/>
                </a:solidFill>
              </a:rPr>
              <a:t>luas</a:t>
            </a:r>
            <a:r>
              <a:rPr lang="en-US" sz="2000" dirty="0">
                <a:solidFill>
                  <a:srgbClr val="FFFF00"/>
                </a:solidFill>
              </a:rPr>
              <a:t> </a:t>
            </a:r>
            <a:r>
              <a:rPr lang="en-US" sz="2000" dirty="0" err="1">
                <a:solidFill>
                  <a:srgbClr val="FFFF00"/>
                </a:solidFill>
              </a:rPr>
              <a:t>adalah</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Batang</a:t>
            </a:r>
            <a:r>
              <a:rPr lang="en-US" sz="2000" dirty="0">
                <a:solidFill>
                  <a:srgbClr val="FFFF00"/>
                </a:solidFill>
              </a:rPr>
              <a:t> </a:t>
            </a:r>
            <a:r>
              <a:rPr lang="en-US" sz="2000" dirty="0" err="1">
                <a:solidFill>
                  <a:srgbClr val="FFFF00"/>
                </a:solidFill>
              </a:rPr>
              <a:t>Serangan</a:t>
            </a:r>
            <a:r>
              <a:rPr lang="en-US" sz="2000" dirty="0">
                <a:solidFill>
                  <a:srgbClr val="FFFF00"/>
                </a:solidFill>
              </a:rPr>
              <a:t> (93,490 ha), dan yang paling </a:t>
            </a:r>
            <a:r>
              <a:rPr lang="en-US" sz="2000" dirty="0" err="1">
                <a:solidFill>
                  <a:srgbClr val="FFFF00"/>
                </a:solidFill>
              </a:rPr>
              <a:t>sempit</a:t>
            </a:r>
            <a:r>
              <a:rPr lang="en-US" sz="2000" dirty="0">
                <a:solidFill>
                  <a:srgbClr val="FFFF00"/>
                </a:solidFill>
              </a:rPr>
              <a:t> </a:t>
            </a:r>
            <a:r>
              <a:rPr lang="en-US" sz="2000" dirty="0" err="1">
                <a:solidFill>
                  <a:srgbClr val="FFFF00"/>
                </a:solidFill>
              </a:rPr>
              <a:t>adalah</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Binjai</a:t>
            </a:r>
            <a:r>
              <a:rPr lang="en-US" sz="2000" dirty="0">
                <a:solidFill>
                  <a:srgbClr val="FFFF00"/>
                </a:solidFill>
              </a:rPr>
              <a:t> (4,955 ha). </a:t>
            </a:r>
            <a:r>
              <a:rPr lang="en-US" sz="2000" dirty="0" err="1">
                <a:solidFill>
                  <a:srgbClr val="FFFF00"/>
                </a:solidFill>
              </a:rPr>
              <a:t>Kecamatan</a:t>
            </a:r>
            <a:r>
              <a:rPr lang="en-US" sz="2000" dirty="0">
                <a:solidFill>
                  <a:srgbClr val="FFFF00"/>
                </a:solidFill>
              </a:rPr>
              <a:t> </a:t>
            </a:r>
            <a:r>
              <a:rPr lang="en-US" sz="2000" dirty="0" err="1">
                <a:solidFill>
                  <a:srgbClr val="FFFF00"/>
                </a:solidFill>
              </a:rPr>
              <a:t>dengan</a:t>
            </a:r>
            <a:r>
              <a:rPr lang="en-US" sz="2000" dirty="0">
                <a:solidFill>
                  <a:srgbClr val="FFFF00"/>
                </a:solidFill>
              </a:rPr>
              <a:t> </a:t>
            </a:r>
            <a:r>
              <a:rPr lang="en-US" sz="2000" dirty="0" err="1">
                <a:solidFill>
                  <a:srgbClr val="FFFF00"/>
                </a:solidFill>
              </a:rPr>
              <a:t>Desa</a:t>
            </a:r>
            <a:r>
              <a:rPr lang="en-US" sz="2000" dirty="0">
                <a:solidFill>
                  <a:srgbClr val="FFFF00"/>
                </a:solidFill>
              </a:rPr>
              <a:t> </a:t>
            </a:r>
            <a:r>
              <a:rPr lang="en-US" sz="2000" dirty="0" err="1">
                <a:solidFill>
                  <a:srgbClr val="FFFF00"/>
                </a:solidFill>
              </a:rPr>
              <a:t>terbanyak</a:t>
            </a:r>
            <a:r>
              <a:rPr lang="en-US" sz="2000" dirty="0">
                <a:solidFill>
                  <a:srgbClr val="FFFF00"/>
                </a:solidFill>
              </a:rPr>
              <a:t> </a:t>
            </a:r>
            <a:r>
              <a:rPr lang="en-US" sz="2000" dirty="0" err="1">
                <a:solidFill>
                  <a:srgbClr val="FFFF00"/>
                </a:solidFill>
              </a:rPr>
              <a:t>adalah</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Bahorok</a:t>
            </a:r>
            <a:r>
              <a:rPr lang="en-US" sz="2000" dirty="0">
                <a:solidFill>
                  <a:srgbClr val="FFFF00"/>
                </a:solidFill>
              </a:rPr>
              <a:t> dan </a:t>
            </a:r>
            <a:r>
              <a:rPr lang="en-US" sz="2000" dirty="0" err="1">
                <a:solidFill>
                  <a:srgbClr val="FFFF00"/>
                </a:solidFill>
              </a:rPr>
              <a:t>Kecamatan</a:t>
            </a:r>
            <a:r>
              <a:rPr lang="en-US" sz="2000" dirty="0">
                <a:solidFill>
                  <a:srgbClr val="FFFF00"/>
                </a:solidFill>
              </a:rPr>
              <a:t> </a:t>
            </a:r>
            <a:r>
              <a:rPr lang="en-US" sz="2000" dirty="0" err="1">
                <a:solidFill>
                  <a:srgbClr val="FFFF00"/>
                </a:solidFill>
              </a:rPr>
              <a:t>Tanjung</a:t>
            </a:r>
            <a:r>
              <a:rPr lang="en-US" sz="2000" dirty="0">
                <a:solidFill>
                  <a:srgbClr val="FFFF00"/>
                </a:solidFill>
              </a:rPr>
              <a:t> Pura (19 </a:t>
            </a:r>
            <a:r>
              <a:rPr lang="en-US" sz="2000" dirty="0" err="1">
                <a:solidFill>
                  <a:srgbClr val="FFFF00"/>
                </a:solidFill>
              </a:rPr>
              <a:t>desa</a:t>
            </a:r>
            <a:r>
              <a:rPr lang="en-US" sz="2000" dirty="0">
                <a:solidFill>
                  <a:srgbClr val="FFFF00"/>
                </a:solidFill>
              </a:rPr>
              <a:t>/</a:t>
            </a:r>
            <a:r>
              <a:rPr lang="en-US" sz="2000" dirty="0" err="1">
                <a:solidFill>
                  <a:srgbClr val="FFFF00"/>
                </a:solidFill>
              </a:rPr>
              <a:t>kelurahan</a:t>
            </a:r>
            <a:r>
              <a:rPr lang="en-US" sz="2000" dirty="0">
                <a:solidFill>
                  <a:srgbClr val="FFFF00"/>
                </a:solidFill>
              </a:rPr>
              <a:t>) </a:t>
            </a:r>
            <a:r>
              <a:rPr lang="en-US" sz="2000" dirty="0" err="1">
                <a:solidFill>
                  <a:srgbClr val="FFFF00"/>
                </a:solidFill>
              </a:rPr>
              <a:t>sedangkan</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dengan</a:t>
            </a:r>
            <a:r>
              <a:rPr lang="en-US" sz="2000" dirty="0">
                <a:solidFill>
                  <a:srgbClr val="FFFF00"/>
                </a:solidFill>
              </a:rPr>
              <a:t> </a:t>
            </a:r>
            <a:r>
              <a:rPr lang="en-US" sz="2000" dirty="0" err="1">
                <a:solidFill>
                  <a:srgbClr val="FFFF00"/>
                </a:solidFill>
              </a:rPr>
              <a:t>desa</a:t>
            </a:r>
            <a:r>
              <a:rPr lang="en-US" sz="2000" dirty="0">
                <a:solidFill>
                  <a:srgbClr val="FFFF00"/>
                </a:solidFill>
              </a:rPr>
              <a:t>/</a:t>
            </a:r>
            <a:r>
              <a:rPr lang="en-US" sz="2000" dirty="0" err="1">
                <a:solidFill>
                  <a:srgbClr val="FFFF00"/>
                </a:solidFill>
              </a:rPr>
              <a:t>kelurahan</a:t>
            </a:r>
            <a:r>
              <a:rPr lang="en-US" sz="2000" dirty="0">
                <a:solidFill>
                  <a:srgbClr val="FFFF00"/>
                </a:solidFill>
              </a:rPr>
              <a:t> paling </a:t>
            </a:r>
            <a:r>
              <a:rPr lang="en-US" sz="2000" dirty="0" err="1">
                <a:solidFill>
                  <a:srgbClr val="FFFF00"/>
                </a:solidFill>
              </a:rPr>
              <a:t>sedikit</a:t>
            </a:r>
            <a:r>
              <a:rPr lang="en-US" sz="2000" dirty="0">
                <a:solidFill>
                  <a:srgbClr val="FFFF00"/>
                </a:solidFill>
              </a:rPr>
              <a:t> </a:t>
            </a:r>
            <a:r>
              <a:rPr lang="en-US" sz="2000" dirty="0" err="1">
                <a:solidFill>
                  <a:srgbClr val="FFFF00"/>
                </a:solidFill>
              </a:rPr>
              <a:t>adalah</a:t>
            </a:r>
            <a:r>
              <a:rPr lang="en-US" sz="2000" dirty="0">
                <a:solidFill>
                  <a:srgbClr val="FFFF00"/>
                </a:solidFill>
              </a:rPr>
              <a:t> </a:t>
            </a:r>
            <a:r>
              <a:rPr lang="en-US" sz="2000" dirty="0" err="1">
                <a:solidFill>
                  <a:srgbClr val="FFFF00"/>
                </a:solidFill>
              </a:rPr>
              <a:t>Kecamatan</a:t>
            </a:r>
            <a:r>
              <a:rPr lang="en-US" sz="2000" dirty="0">
                <a:solidFill>
                  <a:srgbClr val="FFFF00"/>
                </a:solidFill>
              </a:rPr>
              <a:t> </a:t>
            </a:r>
            <a:r>
              <a:rPr lang="en-US" sz="2000" dirty="0" err="1">
                <a:solidFill>
                  <a:srgbClr val="FFFF00"/>
                </a:solidFill>
              </a:rPr>
              <a:t>Sawit</a:t>
            </a:r>
            <a:r>
              <a:rPr lang="en-US" sz="2000" dirty="0">
                <a:solidFill>
                  <a:srgbClr val="FFFF00"/>
                </a:solidFill>
              </a:rPr>
              <a:t> Seberang, Brandan Barat dan </a:t>
            </a:r>
            <a:r>
              <a:rPr lang="en-US" sz="2000" dirty="0" err="1">
                <a:solidFill>
                  <a:srgbClr val="FFFF00"/>
                </a:solidFill>
              </a:rPr>
              <a:t>Binjai</a:t>
            </a:r>
            <a:r>
              <a:rPr lang="en-US" sz="2000" dirty="0">
                <a:solidFill>
                  <a:srgbClr val="FFFF00"/>
                </a:solidFill>
              </a:rPr>
              <a:t> (7 </a:t>
            </a:r>
            <a:r>
              <a:rPr lang="en-US" sz="2000" dirty="0" err="1">
                <a:solidFill>
                  <a:srgbClr val="FFFF00"/>
                </a:solidFill>
              </a:rPr>
              <a:t>Desa</a:t>
            </a:r>
            <a:r>
              <a:rPr lang="en-US" sz="2000" dirty="0">
                <a:solidFill>
                  <a:srgbClr val="FFFF00"/>
                </a:solidFill>
              </a:rPr>
              <a:t>/</a:t>
            </a:r>
            <a:r>
              <a:rPr lang="en-US" sz="2000" dirty="0" err="1">
                <a:solidFill>
                  <a:srgbClr val="FFFF00"/>
                </a:solidFill>
              </a:rPr>
              <a:t>Kelurahan</a:t>
            </a:r>
            <a:r>
              <a:rPr lang="id-ID" sz="2000" dirty="0">
                <a:solidFill>
                  <a:srgbClr val="FFFF00"/>
                </a:solidFill>
              </a:rPr>
              <a:t>.</a:t>
            </a:r>
          </a:p>
          <a:p>
            <a:pPr>
              <a:lnSpc>
                <a:spcPct val="110000"/>
              </a:lnSpc>
            </a:pPr>
            <a:endParaRPr lang="en-US" sz="2800"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10</a:t>
            </a:fld>
            <a:endParaRPr lang="ru-RU" dirty="0"/>
          </a:p>
        </p:txBody>
      </p:sp>
    </p:spTree>
    <p:extLst>
      <p:ext uri="{BB962C8B-B14F-4D97-AF65-F5344CB8AC3E}">
        <p14:creationId xmlns:p14="http://schemas.microsoft.com/office/powerpoint/2010/main" val="239709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fontScale="90000"/>
          </a:bodyPr>
          <a:lstStyle/>
          <a:p>
            <a:r>
              <a:rPr lang="id-ID" dirty="0"/>
              <a:t>Profil  Komisi Pemilihan Umum (KPU) Kabupaten Langkat.</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221992"/>
            <a:ext cx="10218713" cy="2588547"/>
          </a:xfrm>
        </p:spPr>
        <p:txBody>
          <a:bodyPr>
            <a:normAutofit/>
          </a:bodyPr>
          <a:lstStyle/>
          <a:p>
            <a:r>
              <a:rPr lang="id-ID" sz="2800" dirty="0"/>
              <a:t>	Di kabupaten Langkat terdapat salah satu instansi pemerintahan yang berada di bawah naungan Komisi Pemilihan Umum Provinsi Sumatera Utara, instansi tersebut adalah Komisi Pemilihan Umum Kabupaten Langkat yang beralamat di Kwala Bingai, Kecamatan Stabat, Kabupaten Langkat, Sumatera Utara.</a:t>
            </a: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11</a:t>
            </a:fld>
            <a:endParaRPr lang="ru-RU" dirty="0"/>
          </a:p>
        </p:txBody>
      </p:sp>
    </p:spTree>
    <p:extLst>
      <p:ext uri="{BB962C8B-B14F-4D97-AF65-F5344CB8AC3E}">
        <p14:creationId xmlns:p14="http://schemas.microsoft.com/office/powerpoint/2010/main" val="239983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2" y="1033272"/>
            <a:ext cx="5575968" cy="782638"/>
          </a:xfrm>
        </p:spPr>
        <p:txBody>
          <a:bodyPr>
            <a:normAutofit fontScale="90000"/>
          </a:bodyPr>
          <a:lstStyle/>
          <a:p>
            <a:r>
              <a:rPr lang="id-ID" dirty="0"/>
              <a:t>Visi Misi KPU Kabupaten Langkat</a:t>
            </a:r>
          </a:p>
        </p:txBody>
      </p:sp>
      <p:sp>
        <p:nvSpPr>
          <p:cNvPr id="4" name="Text Placeholder 3">
            <a:extLst>
              <a:ext uri="{FF2B5EF4-FFF2-40B4-BE49-F238E27FC236}">
                <a16:creationId xmlns:a16="http://schemas.microsoft.com/office/drawing/2014/main" xmlns="" id="{DCA4BA4B-DB5E-418C-8309-2ED941800B3E}"/>
              </a:ext>
            </a:extLst>
          </p:cNvPr>
          <p:cNvSpPr>
            <a:spLocks noGrp="1"/>
          </p:cNvSpPr>
          <p:nvPr>
            <p:ph type="body" idx="1"/>
          </p:nvPr>
        </p:nvSpPr>
        <p:spPr bwMode="grayWhite">
          <a:xfrm>
            <a:off x="774031" y="2993041"/>
            <a:ext cx="4790850" cy="454353"/>
          </a:xfrm>
        </p:spPr>
        <p:txBody>
          <a:bodyPr/>
          <a:lstStyle/>
          <a:p>
            <a:r>
              <a:rPr lang="id-ID" dirty="0"/>
              <a:t>VISI</a:t>
            </a:r>
            <a:endParaRPr lang="ru-RU" dirty="0"/>
          </a:p>
        </p:txBody>
      </p:sp>
      <p:sp>
        <p:nvSpPr>
          <p:cNvPr id="6" name="Text Placeholder 5">
            <a:extLst>
              <a:ext uri="{FF2B5EF4-FFF2-40B4-BE49-F238E27FC236}">
                <a16:creationId xmlns:a16="http://schemas.microsoft.com/office/drawing/2014/main" xmlns="" id="{FA6EDE3F-FD3C-4A2C-837A-5B3420BD5E75}"/>
              </a:ext>
            </a:extLst>
          </p:cNvPr>
          <p:cNvSpPr>
            <a:spLocks noGrp="1"/>
          </p:cNvSpPr>
          <p:nvPr>
            <p:ph type="body" sz="quarter" idx="20"/>
          </p:nvPr>
        </p:nvSpPr>
        <p:spPr bwMode="grayWhite"/>
        <p:txBody>
          <a:bodyPr>
            <a:noAutofit/>
          </a:bodyPr>
          <a:lstStyle/>
          <a:p>
            <a:pPr>
              <a:lnSpc>
                <a:spcPct val="110000"/>
              </a:lnSpc>
            </a:pPr>
            <a:r>
              <a:rPr lang="id-ID" sz="2000" dirty="0"/>
              <a:t>Menjadi penyelenggara pemilihan umum yang mandiri, professional dan berintegritas untuk terwujudnya pemilu yang LUBER dan JURDIL</a:t>
            </a:r>
            <a:endParaRPr lang="en-US" sz="2800" dirty="0"/>
          </a:p>
        </p:txBody>
      </p:sp>
      <p:sp>
        <p:nvSpPr>
          <p:cNvPr id="5" name="Text Placeholder 4">
            <a:extLst>
              <a:ext uri="{FF2B5EF4-FFF2-40B4-BE49-F238E27FC236}">
                <a16:creationId xmlns:a16="http://schemas.microsoft.com/office/drawing/2014/main" xmlns="" id="{A92CB9BD-51FF-4C3D-BDD7-A004B05B152F}"/>
              </a:ext>
            </a:extLst>
          </p:cNvPr>
          <p:cNvSpPr>
            <a:spLocks noGrp="1"/>
          </p:cNvSpPr>
          <p:nvPr>
            <p:ph type="body" idx="18"/>
          </p:nvPr>
        </p:nvSpPr>
        <p:spPr bwMode="grayWhite">
          <a:xfrm>
            <a:off x="6627120" y="2993041"/>
            <a:ext cx="4790849" cy="454353"/>
          </a:xfrm>
        </p:spPr>
        <p:txBody>
          <a:bodyPr/>
          <a:lstStyle/>
          <a:p>
            <a:r>
              <a:rPr lang="id-ID" dirty="0"/>
              <a:t>Jenis-Jenis Efektivitas</a:t>
            </a:r>
            <a:endParaRPr lang="ru-RU" dirty="0"/>
          </a:p>
        </p:txBody>
      </p:sp>
      <p:sp>
        <p:nvSpPr>
          <p:cNvPr id="7" name="Text Placeholder 6">
            <a:extLst>
              <a:ext uri="{FF2B5EF4-FFF2-40B4-BE49-F238E27FC236}">
                <a16:creationId xmlns:a16="http://schemas.microsoft.com/office/drawing/2014/main" xmlns="" id="{22D6EF90-B98E-4EA6-8AA1-185EE8D4BD25}"/>
              </a:ext>
            </a:extLst>
          </p:cNvPr>
          <p:cNvSpPr>
            <a:spLocks noGrp="1"/>
          </p:cNvSpPr>
          <p:nvPr>
            <p:ph type="body" sz="quarter" idx="21"/>
          </p:nvPr>
        </p:nvSpPr>
        <p:spPr bwMode="grayWhite">
          <a:xfrm>
            <a:off x="6350000" y="3563411"/>
            <a:ext cx="5391425" cy="2585598"/>
          </a:xfrm>
        </p:spPr>
        <p:txBody>
          <a:bodyPr>
            <a:noAutofit/>
          </a:bodyPr>
          <a:lstStyle/>
          <a:p>
            <a:pPr lvl="0"/>
            <a:r>
              <a:rPr lang="id-ID" sz="1800" dirty="0"/>
              <a:t>Membangun SDM yang kompeten sebagai upaya menciptakan penyelenggara pemilu yang profesional</a:t>
            </a:r>
          </a:p>
          <a:p>
            <a:pPr lvl="0"/>
            <a:r>
              <a:rPr lang="id-ID" sz="1800" dirty="0"/>
              <a:t>Menyusun Regulasi di bidan pemilu yang memberikan kepastian hukum, progresif dan partisipatif.</a:t>
            </a:r>
          </a:p>
          <a:p>
            <a:pPr lvl="0"/>
            <a:r>
              <a:rPr lang="id-ID" sz="1800" dirty="0"/>
              <a:t>Meningkatkan kualitas pelayanan pemilu, khususnya untuk para pemangku kepentingan dan umumnya untuk seluruh masyarakat.</a:t>
            </a:r>
          </a:p>
          <a:p>
            <a:pPr lvl="0"/>
            <a:endParaRPr lang="id-ID" sz="2800"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12</a:t>
            </a:fld>
            <a:endParaRPr lang="ru-RU" dirty="0"/>
          </a:p>
        </p:txBody>
      </p:sp>
    </p:spTree>
    <p:extLst>
      <p:ext uri="{BB962C8B-B14F-4D97-AF65-F5344CB8AC3E}">
        <p14:creationId xmlns:p14="http://schemas.microsoft.com/office/powerpoint/2010/main" val="39242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xmlns=""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6108872" cy="5485128"/>
          </a:xfrm>
        </p:spPr>
      </p:pic>
      <p:sp>
        <p:nvSpPr>
          <p:cNvPr id="5" name="Title 4">
            <a:extLst>
              <a:ext uri="{FF2B5EF4-FFF2-40B4-BE49-F238E27FC236}">
                <a16:creationId xmlns:a16="http://schemas.microsoft.com/office/drawing/2014/main" xmlns="" id="{20B93806-769F-4C20-A684-CA4CB5BB858C}"/>
              </a:ext>
            </a:extLst>
          </p:cNvPr>
          <p:cNvSpPr>
            <a:spLocks noGrp="1"/>
          </p:cNvSpPr>
          <p:nvPr>
            <p:ph type="title"/>
          </p:nvPr>
        </p:nvSpPr>
        <p:spPr>
          <a:xfrm>
            <a:off x="6665463" y="688332"/>
            <a:ext cx="5828417" cy="782638"/>
          </a:xfrm>
        </p:spPr>
        <p:txBody>
          <a:bodyPr>
            <a:noAutofit/>
          </a:bodyPr>
          <a:lstStyle/>
          <a:p>
            <a:r>
              <a:rPr lang="id-ID" sz="3200" dirty="0"/>
              <a:t>Tugas, Wewenang dan Kewajiban Komisi Pemilihan Umum (KPU) Kabupaten langkat</a:t>
            </a:r>
            <a:endParaRPr lang="ru-RU" sz="3200" dirty="0"/>
          </a:p>
        </p:txBody>
      </p:sp>
      <p:sp>
        <p:nvSpPr>
          <p:cNvPr id="4" name="Text Placeholder 3">
            <a:extLst>
              <a:ext uri="{FF2B5EF4-FFF2-40B4-BE49-F238E27FC236}">
                <a16:creationId xmlns:a16="http://schemas.microsoft.com/office/drawing/2014/main" xmlns="" id="{7E209D92-7413-44EE-BC90-ECE50DA3158D}"/>
              </a:ext>
            </a:extLst>
          </p:cNvPr>
          <p:cNvSpPr>
            <a:spLocks noGrp="1"/>
          </p:cNvSpPr>
          <p:nvPr>
            <p:ph type="body" sz="quarter" idx="15"/>
          </p:nvPr>
        </p:nvSpPr>
        <p:spPr>
          <a:xfrm>
            <a:off x="6108872" y="2224157"/>
            <a:ext cx="6108871" cy="3494809"/>
          </a:xfrm>
        </p:spPr>
        <p:txBody>
          <a:bodyPr>
            <a:normAutofit/>
          </a:bodyPr>
          <a:lstStyle/>
          <a:p>
            <a:pPr lvl="0"/>
            <a:r>
              <a:rPr lang="en-US" sz="2000" dirty="0" err="1"/>
              <a:t>Menjabarkan</a:t>
            </a:r>
            <a:r>
              <a:rPr lang="en-US" sz="2000" dirty="0"/>
              <a:t> program dan </a:t>
            </a:r>
            <a:r>
              <a:rPr lang="en-US" sz="2000" dirty="0" err="1"/>
              <a:t>melaksanakan</a:t>
            </a:r>
            <a:r>
              <a:rPr lang="en-US" sz="2000" dirty="0"/>
              <a:t> </a:t>
            </a:r>
            <a:r>
              <a:rPr lang="en-US" sz="2000" dirty="0" err="1"/>
              <a:t>anggaran</a:t>
            </a:r>
            <a:r>
              <a:rPr lang="en-US" sz="2000" dirty="0"/>
              <a:t>.</a:t>
            </a:r>
            <a:endParaRPr lang="id-ID" sz="2000" dirty="0"/>
          </a:p>
          <a:p>
            <a:pPr lvl="0"/>
            <a:r>
              <a:rPr lang="en-US" sz="2000" dirty="0" err="1"/>
              <a:t>Melaksanakan</a:t>
            </a:r>
            <a:r>
              <a:rPr lang="en-US" sz="2000" dirty="0"/>
              <a:t> </a:t>
            </a:r>
            <a:r>
              <a:rPr lang="en-US" sz="2000" dirty="0" err="1"/>
              <a:t>semua</a:t>
            </a:r>
            <a:r>
              <a:rPr lang="en-US" sz="2000" dirty="0"/>
              <a:t> </a:t>
            </a:r>
            <a:r>
              <a:rPr lang="en-US" sz="2000" dirty="0" err="1"/>
              <a:t>tahapan</a:t>
            </a:r>
            <a:r>
              <a:rPr lang="en-US" sz="2000" dirty="0"/>
              <a:t> </a:t>
            </a:r>
            <a:r>
              <a:rPr lang="en-US" sz="2000" dirty="0" err="1"/>
              <a:t>penyelenggaraan</a:t>
            </a:r>
            <a:r>
              <a:rPr lang="en-US" sz="2000" dirty="0"/>
              <a:t> di </a:t>
            </a:r>
            <a:r>
              <a:rPr lang="en-US" sz="2000" dirty="0" err="1"/>
              <a:t>kabupaten</a:t>
            </a:r>
            <a:r>
              <a:rPr lang="en-US" sz="2000" dirty="0"/>
              <a:t>/</a:t>
            </a:r>
            <a:r>
              <a:rPr lang="en-US" sz="2000" dirty="0" err="1"/>
              <a:t>kota</a:t>
            </a:r>
            <a:r>
              <a:rPr lang="en-US" sz="2000" dirty="0"/>
              <a:t> </a:t>
            </a:r>
            <a:r>
              <a:rPr lang="en-US" sz="2000" dirty="0" err="1"/>
              <a:t>berdasarkan</a:t>
            </a:r>
            <a:r>
              <a:rPr lang="en-US" sz="2000" dirty="0"/>
              <a:t> </a:t>
            </a:r>
            <a:r>
              <a:rPr lang="en-US" sz="2000" dirty="0" err="1"/>
              <a:t>keteniuan</a:t>
            </a:r>
            <a:r>
              <a:rPr lang="en-US" sz="2000" dirty="0"/>
              <a:t> </a:t>
            </a:r>
            <a:r>
              <a:rPr lang="en-US" sz="2000" dirty="0" err="1"/>
              <a:t>peraturan</a:t>
            </a:r>
            <a:r>
              <a:rPr lang="en-US" sz="2000" dirty="0"/>
              <a:t> </a:t>
            </a:r>
            <a:r>
              <a:rPr lang="en-US" sz="2000" dirty="0" err="1"/>
              <a:t>perundang-undangan</a:t>
            </a:r>
            <a:r>
              <a:rPr lang="en-US" sz="2000" dirty="0"/>
              <a:t>.</a:t>
            </a:r>
            <a:endParaRPr lang="id-ID" sz="2000" dirty="0"/>
          </a:p>
          <a:p>
            <a:pPr lvl="0"/>
            <a:r>
              <a:rPr lang="en-US" sz="2000" dirty="0" err="1"/>
              <a:t>Mengoordinasikan</a:t>
            </a:r>
            <a:r>
              <a:rPr lang="en-US" sz="2000" dirty="0"/>
              <a:t> dan </a:t>
            </a:r>
            <a:r>
              <a:rPr lang="en-US" sz="2000" dirty="0" err="1"/>
              <a:t>mengendalikan</a:t>
            </a:r>
            <a:r>
              <a:rPr lang="en-US" sz="2000" dirty="0"/>
              <a:t> </a:t>
            </a:r>
            <a:r>
              <a:rPr lang="en-US" sz="2000" dirty="0" err="1"/>
              <a:t>tahapan</a:t>
            </a:r>
            <a:r>
              <a:rPr lang="en-US" sz="2000" dirty="0"/>
              <a:t> </a:t>
            </a:r>
            <a:r>
              <a:rPr lang="en-US" sz="2000" dirty="0" err="1"/>
              <a:t>penyelenggaraan</a:t>
            </a:r>
            <a:r>
              <a:rPr lang="en-US" sz="2000" dirty="0"/>
              <a:t> oleh PPK, PPS, dan KPPS </a:t>
            </a:r>
            <a:r>
              <a:rPr lang="en-US" sz="2000" dirty="0" err="1"/>
              <a:t>dalam</a:t>
            </a:r>
            <a:r>
              <a:rPr lang="en-US" sz="2000" dirty="0"/>
              <a:t> wilayah </a:t>
            </a:r>
            <a:r>
              <a:rPr lang="en-US" sz="2000" dirty="0" err="1"/>
              <a:t>kerjanya</a:t>
            </a:r>
            <a:r>
              <a:rPr lang="en-US" sz="2000" dirty="0"/>
              <a:t>.</a:t>
            </a:r>
            <a:endParaRPr lang="id-ID" sz="2000" dirty="0"/>
          </a:p>
          <a:p>
            <a:pPr lvl="0"/>
            <a:r>
              <a:rPr lang="en-US" sz="2000" dirty="0" err="1"/>
              <a:t>Menyampaikan</a:t>
            </a:r>
            <a:r>
              <a:rPr lang="en-US" sz="2000" dirty="0"/>
              <a:t> daftar </a:t>
            </a:r>
            <a:r>
              <a:rPr lang="en-US" sz="2000" dirty="0" err="1"/>
              <a:t>pemilih</a:t>
            </a:r>
            <a:r>
              <a:rPr lang="en-US" sz="2000" dirty="0"/>
              <a:t> </a:t>
            </a:r>
            <a:r>
              <a:rPr lang="en-US" sz="2000" dirty="0" err="1"/>
              <a:t>kepada</a:t>
            </a:r>
            <a:r>
              <a:rPr lang="en-US" sz="2000" dirty="0"/>
              <a:t> KPU </a:t>
            </a:r>
            <a:r>
              <a:rPr lang="en-US" sz="2000" dirty="0" err="1"/>
              <a:t>provinsi</a:t>
            </a:r>
            <a:r>
              <a:rPr lang="en-US" sz="2000" dirty="0"/>
              <a:t>.</a:t>
            </a:r>
            <a:endParaRPr lang="id-ID" sz="2000" dirty="0"/>
          </a:p>
          <a:p>
            <a:pPr lvl="0"/>
            <a:endParaRPr lang="id-ID" sz="3200" dirty="0"/>
          </a:p>
        </p:txBody>
      </p:sp>
      <p:sp>
        <p:nvSpPr>
          <p:cNvPr id="2" name="Slide Number Placeholder 1">
            <a:extLst>
              <a:ext uri="{FF2B5EF4-FFF2-40B4-BE49-F238E27FC236}">
                <a16:creationId xmlns:a16="http://schemas.microsoft.com/office/drawing/2014/main" xmlns="" id="{638DCF8F-466A-4FC0-91DF-33EF070ED3F1}"/>
              </a:ext>
            </a:extLst>
          </p:cNvPr>
          <p:cNvSpPr>
            <a:spLocks noGrp="1"/>
          </p:cNvSpPr>
          <p:nvPr>
            <p:ph type="sldNum" sz="quarter" idx="10"/>
          </p:nvPr>
        </p:nvSpPr>
        <p:spPr/>
        <p:txBody>
          <a:bodyPr/>
          <a:lstStyle/>
          <a:p>
            <a:fld id="{D495E168-DA5E-4888-8D8A-92B118324C14}" type="slidenum">
              <a:rPr lang="ru-RU" smtClean="0"/>
              <a:pPr/>
              <a:t>13</a:t>
            </a:fld>
            <a:endParaRPr lang="ru-RU" dirty="0"/>
          </a:p>
        </p:txBody>
      </p:sp>
    </p:spTree>
    <p:extLst>
      <p:ext uri="{BB962C8B-B14F-4D97-AF65-F5344CB8AC3E}">
        <p14:creationId xmlns:p14="http://schemas.microsoft.com/office/powerpoint/2010/main" val="389398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fontScale="90000"/>
          </a:bodyPr>
          <a:lstStyle/>
          <a:p>
            <a:r>
              <a:rPr lang="id-ID" dirty="0"/>
              <a:t>Tugas, Fungsi dan Tanggung Jawab sekretariat KPU Kabupaten Langkat</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221992"/>
            <a:ext cx="10218713" cy="2588547"/>
          </a:xfrm>
        </p:spPr>
        <p:txBody>
          <a:bodyPr>
            <a:normAutofit/>
          </a:bodyPr>
          <a:lstStyle/>
          <a:p>
            <a:r>
              <a:rPr lang="id-ID" sz="2800" dirty="0"/>
              <a:t>	</a:t>
            </a:r>
            <a:r>
              <a:rPr lang="id-ID" dirty="0"/>
              <a:t>Adapun Tugas Sekretariat KPU kota Medan yaitu :</a:t>
            </a:r>
          </a:p>
          <a:p>
            <a:pPr lvl="0"/>
            <a:r>
              <a:rPr lang="id-ID" dirty="0"/>
              <a:t>1. Membantu penyusunan program dan anggaran Pemilu.</a:t>
            </a:r>
          </a:p>
          <a:p>
            <a:pPr lvl="0"/>
            <a:r>
              <a:rPr lang="id-ID" dirty="0"/>
              <a:t>2. Memberikan dukungan tekhpnis administratif.</a:t>
            </a:r>
          </a:p>
          <a:p>
            <a:pPr lvl="0"/>
            <a:r>
              <a:rPr lang="id-ID" dirty="0"/>
              <a:t>3. Membantu pelaksanaan tugas KPU Kabupaten/Kota dalam menyelenggarakan pemilu.</a:t>
            </a:r>
          </a:p>
          <a:p>
            <a:endParaRPr lang="id-ID" sz="2800"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14</a:t>
            </a:fld>
            <a:endParaRPr lang="ru-RU" dirty="0"/>
          </a:p>
        </p:txBody>
      </p:sp>
    </p:spTree>
    <p:extLst>
      <p:ext uri="{BB962C8B-B14F-4D97-AF65-F5344CB8AC3E}">
        <p14:creationId xmlns:p14="http://schemas.microsoft.com/office/powerpoint/2010/main" val="164942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6E3E42-BD20-4379-871F-3E4B83D6838A}"/>
              </a:ext>
            </a:extLst>
          </p:cNvPr>
          <p:cNvSpPr>
            <a:spLocks noGrp="1"/>
          </p:cNvSpPr>
          <p:nvPr>
            <p:ph type="title"/>
          </p:nvPr>
        </p:nvSpPr>
        <p:spPr bwMode="grayWhite">
          <a:xfrm>
            <a:off x="474133" y="686619"/>
            <a:ext cx="6668789" cy="2154740"/>
          </a:xfrm>
        </p:spPr>
        <p:txBody>
          <a:bodyPr>
            <a:normAutofit fontScale="90000"/>
          </a:bodyPr>
          <a:lstStyle/>
          <a:p>
            <a:r>
              <a:rPr lang="id-ID" dirty="0"/>
              <a:t>Keadaan Pegawai Komisi Pemilihan Umum (KPU) kabupaten Langkat</a:t>
            </a:r>
            <a:endParaRPr lang="ru-RU" sz="5400" dirty="0"/>
          </a:p>
        </p:txBody>
      </p:sp>
      <p:sp>
        <p:nvSpPr>
          <p:cNvPr id="5" name="Text Placeholder 4">
            <a:extLst>
              <a:ext uri="{FF2B5EF4-FFF2-40B4-BE49-F238E27FC236}">
                <a16:creationId xmlns:a16="http://schemas.microsoft.com/office/drawing/2014/main" xmlns="" id="{342E27BA-7F93-4365-B043-35F6517974F1}"/>
              </a:ext>
            </a:extLst>
          </p:cNvPr>
          <p:cNvSpPr>
            <a:spLocks noGrp="1"/>
          </p:cNvSpPr>
          <p:nvPr>
            <p:ph type="body" sz="quarter" idx="13"/>
          </p:nvPr>
        </p:nvSpPr>
        <p:spPr bwMode="grayWhite">
          <a:xfrm>
            <a:off x="774031" y="3198228"/>
            <a:ext cx="8263951" cy="2473702"/>
          </a:xfrm>
        </p:spPr>
        <p:txBody>
          <a:bodyPr>
            <a:normAutofit lnSpcReduction="10000"/>
          </a:bodyPr>
          <a:lstStyle/>
          <a:p>
            <a:r>
              <a:rPr lang="id-ID" sz="2400" dirty="0"/>
              <a:t>Pada dasarnya organisasi memiliki tujuan yang telah ditentukan sebelumnya sesuai dengan rencana yang dicapai. Dalam usaha mencapai tujuan,setiap organisasi harus dapat memenuhi unsur-unsur organisasi dan salah satunya dalah manusia.Tujuan organisasi dapat tercapai apabila unsur manusia dalam organisasi tersebut menjalankan semua rencana yang telah tersusun,karena manusia sebagai penggerak organisasi.</a:t>
            </a:r>
            <a:endParaRPr lang="en-US" sz="4800" dirty="0"/>
          </a:p>
        </p:txBody>
      </p:sp>
      <p:sp>
        <p:nvSpPr>
          <p:cNvPr id="2" name="Slide Number Placeholder 1">
            <a:extLst>
              <a:ext uri="{FF2B5EF4-FFF2-40B4-BE49-F238E27FC236}">
                <a16:creationId xmlns:a16="http://schemas.microsoft.com/office/drawing/2014/main" xmlns="" id="{9FE1CCEE-5676-4586-8866-FA5BE5CA59D6}"/>
              </a:ext>
            </a:extLst>
          </p:cNvPr>
          <p:cNvSpPr>
            <a:spLocks noGrp="1"/>
          </p:cNvSpPr>
          <p:nvPr>
            <p:ph type="sldNum" sz="quarter" idx="10"/>
          </p:nvPr>
        </p:nvSpPr>
        <p:spPr bwMode="grayWhite"/>
        <p:txBody>
          <a:bodyPr/>
          <a:lstStyle/>
          <a:p>
            <a:fld id="{D495E168-DA5E-4888-8D8A-92B118324C14}" type="slidenum">
              <a:rPr lang="ru-RU" smtClean="0"/>
              <a:pPr/>
              <a:t>15</a:t>
            </a:fld>
            <a:endParaRPr lang="ru-RU" dirty="0"/>
          </a:p>
        </p:txBody>
      </p:sp>
    </p:spTree>
    <p:extLst>
      <p:ext uri="{BB962C8B-B14F-4D97-AF65-F5344CB8AC3E}">
        <p14:creationId xmlns:p14="http://schemas.microsoft.com/office/powerpoint/2010/main" val="2688387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342E27BA-7F93-4365-B043-35F6517974F1}"/>
              </a:ext>
            </a:extLst>
          </p:cNvPr>
          <p:cNvSpPr>
            <a:spLocks noGrp="1"/>
          </p:cNvSpPr>
          <p:nvPr>
            <p:ph type="body" sz="quarter" idx="13"/>
          </p:nvPr>
        </p:nvSpPr>
        <p:spPr bwMode="grayWhite">
          <a:xfrm>
            <a:off x="774031" y="3198228"/>
            <a:ext cx="9549412" cy="2473702"/>
          </a:xfrm>
        </p:spPr>
        <p:txBody>
          <a:bodyPr>
            <a:normAutofit fontScale="92500"/>
          </a:bodyPr>
          <a:lstStyle/>
          <a:p>
            <a:r>
              <a:rPr lang="id-ID" sz="3600" dirty="0"/>
              <a:t>Dari uraian di atas maka peneliti perlu untuk menguraikan keadaan pegawai Komisi Pemilihan Umum (KPU) kabupaten Langkat. </a:t>
            </a:r>
            <a:r>
              <a:rPr lang="en-US" sz="3600" dirty="0" err="1"/>
              <a:t>Jumlah</a:t>
            </a:r>
            <a:r>
              <a:rPr lang="en-US" sz="3600" dirty="0"/>
              <a:t> </a:t>
            </a:r>
            <a:r>
              <a:rPr lang="en-US" sz="3600" dirty="0" err="1"/>
              <a:t>pegawai</a:t>
            </a:r>
            <a:r>
              <a:rPr lang="en-US" sz="3600" dirty="0"/>
              <a:t> di </a:t>
            </a:r>
            <a:r>
              <a:rPr lang="id-ID" sz="3600" dirty="0"/>
              <a:t>Komisi Pemilihan Umum (KPU) kabupaten Langkat </a:t>
            </a:r>
            <a:r>
              <a:rPr lang="en-US" sz="3600" dirty="0" err="1"/>
              <a:t>secara</a:t>
            </a:r>
            <a:r>
              <a:rPr lang="en-US" sz="3600" dirty="0"/>
              <a:t> </a:t>
            </a:r>
            <a:r>
              <a:rPr lang="en-US" sz="3600" dirty="0" err="1"/>
              <a:t>keseluruhan</a:t>
            </a:r>
            <a:r>
              <a:rPr lang="en-US" sz="3600" dirty="0"/>
              <a:t> </a:t>
            </a:r>
            <a:r>
              <a:rPr lang="en-US" sz="3600" dirty="0" err="1"/>
              <a:t>berjumlah</a:t>
            </a:r>
            <a:r>
              <a:rPr lang="en-US" sz="3600" dirty="0"/>
              <a:t> </a:t>
            </a:r>
            <a:r>
              <a:rPr lang="id-ID" sz="3600" dirty="0"/>
              <a:t>2</a:t>
            </a:r>
            <a:r>
              <a:rPr lang="en-US" sz="3600" dirty="0"/>
              <a:t>2 orang.</a:t>
            </a:r>
            <a:endParaRPr lang="id-ID" sz="3600" dirty="0"/>
          </a:p>
        </p:txBody>
      </p:sp>
      <p:sp>
        <p:nvSpPr>
          <p:cNvPr id="2" name="Slide Number Placeholder 1">
            <a:extLst>
              <a:ext uri="{FF2B5EF4-FFF2-40B4-BE49-F238E27FC236}">
                <a16:creationId xmlns:a16="http://schemas.microsoft.com/office/drawing/2014/main" xmlns="" id="{9FE1CCEE-5676-4586-8866-FA5BE5CA59D6}"/>
              </a:ext>
            </a:extLst>
          </p:cNvPr>
          <p:cNvSpPr>
            <a:spLocks noGrp="1"/>
          </p:cNvSpPr>
          <p:nvPr>
            <p:ph type="sldNum" sz="quarter" idx="10"/>
          </p:nvPr>
        </p:nvSpPr>
        <p:spPr bwMode="grayWhite"/>
        <p:txBody>
          <a:bodyPr/>
          <a:lstStyle/>
          <a:p>
            <a:fld id="{D495E168-DA5E-4888-8D8A-92B118324C14}" type="slidenum">
              <a:rPr lang="ru-RU" smtClean="0"/>
              <a:pPr/>
              <a:t>16</a:t>
            </a:fld>
            <a:endParaRPr lang="ru-RU" dirty="0"/>
          </a:p>
        </p:txBody>
      </p:sp>
    </p:spTree>
    <p:extLst>
      <p:ext uri="{BB962C8B-B14F-4D97-AF65-F5344CB8AC3E}">
        <p14:creationId xmlns:p14="http://schemas.microsoft.com/office/powerpoint/2010/main" val="420120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686845" y="553184"/>
            <a:ext cx="10318038" cy="782638"/>
          </a:xfrm>
        </p:spPr>
        <p:txBody>
          <a:bodyPr>
            <a:normAutofit fontScale="90000"/>
          </a:bodyPr>
          <a:lstStyle/>
          <a:p>
            <a:r>
              <a:rPr lang="id-ID" dirty="0"/>
              <a:t>Efektivitas Kinerja Pegawai di Komisi Pemilihan Umum (KPU) kabupaten Langkat.</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p:txBody>
          <a:bodyPr>
            <a:normAutofit lnSpcReduction="10000"/>
          </a:bodyPr>
          <a:lstStyle/>
          <a:p>
            <a:r>
              <a:rPr lang="id-ID" dirty="0"/>
              <a:t>Sajian data tentang efektivitas kerja pegawai dalam penelitian ini berdasarkan teori Yeremias T kaban (2008) yaitu:</a:t>
            </a:r>
            <a:endParaRPr lang="ru-RU" sz="4000" dirty="0"/>
          </a:p>
        </p:txBody>
      </p:sp>
      <p:sp>
        <p:nvSpPr>
          <p:cNvPr id="4" name="Text Placeholder 3">
            <a:extLst>
              <a:ext uri="{FF2B5EF4-FFF2-40B4-BE49-F238E27FC236}">
                <a16:creationId xmlns:a16="http://schemas.microsoft.com/office/drawing/2014/main" xmlns="" id="{DCA4BA4B-DB5E-418C-8309-2ED941800B3E}"/>
              </a:ext>
            </a:extLst>
          </p:cNvPr>
          <p:cNvSpPr>
            <a:spLocks noGrp="1"/>
          </p:cNvSpPr>
          <p:nvPr>
            <p:ph type="body" idx="1"/>
          </p:nvPr>
        </p:nvSpPr>
        <p:spPr bwMode="grayWhite">
          <a:xfrm>
            <a:off x="774031" y="2993041"/>
            <a:ext cx="4790849" cy="454353"/>
          </a:xfrm>
        </p:spPr>
        <p:txBody>
          <a:bodyPr/>
          <a:lstStyle/>
          <a:p>
            <a:r>
              <a:rPr lang="id-ID" dirty="0"/>
              <a:t>a. Pelaksanaan dan Hasil Kerja</a:t>
            </a:r>
          </a:p>
        </p:txBody>
      </p:sp>
      <p:sp>
        <p:nvSpPr>
          <p:cNvPr id="5" name="Text Placeholder 4">
            <a:extLst>
              <a:ext uri="{FF2B5EF4-FFF2-40B4-BE49-F238E27FC236}">
                <a16:creationId xmlns:a16="http://schemas.microsoft.com/office/drawing/2014/main" xmlns="" id="{A92CB9BD-51FF-4C3D-BDD7-A004B05B152F}"/>
              </a:ext>
            </a:extLst>
          </p:cNvPr>
          <p:cNvSpPr>
            <a:spLocks noGrp="1"/>
          </p:cNvSpPr>
          <p:nvPr>
            <p:ph type="body" idx="18"/>
          </p:nvPr>
        </p:nvSpPr>
        <p:spPr bwMode="grayWhite">
          <a:xfrm>
            <a:off x="6627120" y="2404704"/>
            <a:ext cx="4790849" cy="1330429"/>
          </a:xfrm>
        </p:spPr>
        <p:txBody>
          <a:bodyPr/>
          <a:lstStyle/>
          <a:p>
            <a:r>
              <a:rPr lang="id-ID" dirty="0"/>
              <a:t> </a:t>
            </a:r>
          </a:p>
          <a:p>
            <a:r>
              <a:rPr lang="id-ID" dirty="0"/>
              <a:t>b. Pelaksanaan tugas pekerjaan</a:t>
            </a: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17</a:t>
            </a:fld>
            <a:endParaRPr lang="ru-RU" dirty="0"/>
          </a:p>
        </p:txBody>
      </p:sp>
    </p:spTree>
    <p:extLst>
      <p:ext uri="{BB962C8B-B14F-4D97-AF65-F5344CB8AC3E}">
        <p14:creationId xmlns:p14="http://schemas.microsoft.com/office/powerpoint/2010/main" val="371063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fontScale="90000"/>
          </a:bodyPr>
          <a:lstStyle/>
          <a:p>
            <a:r>
              <a:rPr lang="id-ID" dirty="0"/>
              <a:t>Faktor-Faktor yang Menghambat Efektivitas Kerja</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221992"/>
            <a:ext cx="10218713" cy="2588547"/>
          </a:xfrm>
        </p:spPr>
        <p:txBody>
          <a:bodyPr>
            <a:normAutofit/>
          </a:bodyPr>
          <a:lstStyle/>
          <a:p>
            <a:r>
              <a:rPr lang="id-ID" dirty="0"/>
              <a:t>Beberapa faktor yang dapat menghambat pencapaian efektivitas kerja antara lain adalah:</a:t>
            </a:r>
          </a:p>
          <a:p>
            <a:pPr marL="457200" indent="-457200">
              <a:buAutoNum type="alphaLcPeriod"/>
            </a:pPr>
            <a:r>
              <a:rPr lang="id-ID" dirty="0"/>
              <a:t>Tingkat absensi</a:t>
            </a:r>
          </a:p>
          <a:p>
            <a:pPr marL="457200" indent="-457200">
              <a:buAutoNum type="alphaLcPeriod"/>
            </a:pPr>
            <a:r>
              <a:rPr lang="id-ID" dirty="0"/>
              <a:t>Ketidakdisiplinan pegawai</a:t>
            </a:r>
          </a:p>
          <a:p>
            <a:pPr marL="457200" indent="-457200">
              <a:buAutoNum type="alphaLcPeriod"/>
            </a:pPr>
            <a:r>
              <a:rPr lang="id-ID" dirty="0"/>
              <a:t>Faktor luar</a:t>
            </a:r>
          </a:p>
          <a:p>
            <a:pPr marL="457200" indent="-457200">
              <a:buFont typeface="Arial" panose="020B0604020202020204" pitchFamily="34" charset="0"/>
              <a:buAutoNum type="alphaLcPeriod"/>
            </a:pPr>
            <a:r>
              <a:rPr lang="id-ID" dirty="0"/>
              <a:t>Kecelakaan kerja</a:t>
            </a:r>
          </a:p>
          <a:p>
            <a:pPr marL="457200" indent="-457200">
              <a:buAutoNum type="alphaLcPeriod"/>
            </a:pPr>
            <a:endParaRPr lang="id-ID"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18</a:t>
            </a:fld>
            <a:endParaRPr lang="ru-RU" dirty="0"/>
          </a:p>
        </p:txBody>
      </p:sp>
    </p:spTree>
    <p:extLst>
      <p:ext uri="{BB962C8B-B14F-4D97-AF65-F5344CB8AC3E}">
        <p14:creationId xmlns:p14="http://schemas.microsoft.com/office/powerpoint/2010/main" val="4271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a:bodyPr>
          <a:lstStyle/>
          <a:p>
            <a:r>
              <a:rPr lang="id-ID" dirty="0"/>
              <a:t>Kesimpulan</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221992"/>
            <a:ext cx="10218713" cy="3171643"/>
          </a:xfrm>
        </p:spPr>
        <p:txBody>
          <a:bodyPr>
            <a:normAutofit/>
          </a:bodyPr>
          <a:lstStyle/>
          <a:p>
            <a:r>
              <a:rPr lang="en-US" sz="2400" dirty="0" err="1"/>
              <a:t>Berdasarkan</a:t>
            </a:r>
            <a:r>
              <a:rPr lang="en-US" sz="2400" dirty="0"/>
              <a:t> </a:t>
            </a:r>
            <a:r>
              <a:rPr lang="en-US" sz="2400" dirty="0" err="1"/>
              <a:t>hasil</a:t>
            </a:r>
            <a:r>
              <a:rPr lang="en-US" sz="2400" dirty="0"/>
              <a:t> </a:t>
            </a:r>
            <a:r>
              <a:rPr lang="en-US" sz="2400" dirty="0" err="1"/>
              <a:t>penelitian</a:t>
            </a:r>
            <a:r>
              <a:rPr lang="en-US" sz="2400" dirty="0"/>
              <a:t> </a:t>
            </a:r>
            <a:r>
              <a:rPr lang="en-US" sz="2400" dirty="0" err="1"/>
              <a:t>dapat</a:t>
            </a:r>
            <a:r>
              <a:rPr lang="en-US" sz="2400" dirty="0"/>
              <a:t> </a:t>
            </a:r>
            <a:r>
              <a:rPr lang="en-US" sz="2400" dirty="0" err="1"/>
              <a:t>disimpulkan</a:t>
            </a:r>
            <a:r>
              <a:rPr lang="en-US" sz="2400" dirty="0"/>
              <a:t> </a:t>
            </a:r>
            <a:r>
              <a:rPr lang="en-US" sz="2400" dirty="0" err="1"/>
              <a:t>bahwa</a:t>
            </a:r>
            <a:r>
              <a:rPr lang="en-US" sz="2400" dirty="0"/>
              <a:t> :</a:t>
            </a:r>
            <a:endParaRPr lang="id-ID" sz="2400" dirty="0"/>
          </a:p>
          <a:p>
            <a:pPr marL="457200" indent="-457200">
              <a:buAutoNum type="arabicPeriod"/>
            </a:pPr>
            <a:r>
              <a:rPr lang="id-ID" sz="2400" dirty="0"/>
              <a:t>Efektivitas kerja pegawai di Komisi Pemilihan Umum (KPU) kabupaten Langkat cukup baik. Hal ini dapat dilihat dari:</a:t>
            </a:r>
          </a:p>
          <a:p>
            <a:r>
              <a:rPr lang="id-ID" sz="2400" dirty="0">
                <a:solidFill>
                  <a:schemeClr val="bg1"/>
                </a:solidFill>
              </a:rPr>
              <a:t>a. Hasil kerja dan pelaksanaannya. Pegawai Komisi Pemilihan Umum (KPU) kabupaten Langkat dapat melaksanakan tugas sebagaimana rencana yang telah ditentukan. Namun efektivitas kerja pegawai belum maksimal, karena masih ada pekerjaan- pekerjaan yang tidak dapat diselesaikan tepat waktu karena adanya kendala-kendala</a:t>
            </a: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19</a:t>
            </a:fld>
            <a:endParaRPr lang="ru-RU" dirty="0"/>
          </a:p>
        </p:txBody>
      </p:sp>
    </p:spTree>
    <p:extLst>
      <p:ext uri="{BB962C8B-B14F-4D97-AF65-F5344CB8AC3E}">
        <p14:creationId xmlns:p14="http://schemas.microsoft.com/office/powerpoint/2010/main" val="283025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xmlns="" id="{98E1357B-90EC-4F60-BE24-5671EC46D030}"/>
              </a:ext>
            </a:extLst>
          </p:cNvPr>
          <p:cNvPicPr>
            <a:picLocks noGrp="1" noChangeAspect="1"/>
          </p:cNvPicPr>
          <p:nvPr>
            <p:ph type="pic" sz="quarter" idx="14"/>
          </p:nvPr>
        </p:nvPicPr>
        <p:blipFill rotWithShape="1">
          <a:blip r:embed="rId2"/>
          <a:srcRect t="13926" b="13926"/>
          <a:stretch/>
        </p:blipFill>
        <p:spPr/>
      </p:pic>
      <p:sp>
        <p:nvSpPr>
          <p:cNvPr id="5" name="Text Placeholder 4">
            <a:extLst>
              <a:ext uri="{FF2B5EF4-FFF2-40B4-BE49-F238E27FC236}">
                <a16:creationId xmlns:a16="http://schemas.microsoft.com/office/drawing/2014/main" xmlns="" id="{02A2A374-6D41-4D06-9363-30924664025A}"/>
              </a:ext>
            </a:extLst>
          </p:cNvPr>
          <p:cNvSpPr>
            <a:spLocks noGrp="1"/>
          </p:cNvSpPr>
          <p:nvPr>
            <p:ph type="body" sz="quarter" idx="13"/>
          </p:nvPr>
        </p:nvSpPr>
        <p:spPr>
          <a:xfrm>
            <a:off x="568622" y="2137833"/>
            <a:ext cx="8906682" cy="2778723"/>
          </a:xfrm>
        </p:spPr>
        <p:txBody>
          <a:bodyPr>
            <a:normAutofit/>
          </a:bodyPr>
          <a:lstStyle/>
          <a:p>
            <a:r>
              <a:rPr lang="id-ID" sz="2800" dirty="0"/>
              <a:t>Pemilu merupakan merupakan wujud nyata dari adanya demokrasi di Indonesia, demokrasi di Indonesia yang dikenal dengan istilah dari rakyat, oleh rakyat dan untuk rakyat merupakan esensi dari kedaulatan yang berada di tangan rakyat.</a:t>
            </a:r>
            <a:endParaRPr lang="ru-RU" sz="2800" dirty="0"/>
          </a:p>
        </p:txBody>
      </p:sp>
      <p:sp>
        <p:nvSpPr>
          <p:cNvPr id="3" name="Slide Number Placeholder 2">
            <a:extLst>
              <a:ext uri="{FF2B5EF4-FFF2-40B4-BE49-F238E27FC236}">
                <a16:creationId xmlns:a16="http://schemas.microsoft.com/office/drawing/2014/main" xmlns="" id="{EA534D36-FD98-42BC-977C-D6843E425B7B}"/>
              </a:ext>
            </a:extLst>
          </p:cNvPr>
          <p:cNvSpPr>
            <a:spLocks noGrp="1"/>
          </p:cNvSpPr>
          <p:nvPr>
            <p:ph type="sldNum" sz="quarter" idx="10"/>
          </p:nvPr>
        </p:nvSpPr>
        <p:spPr/>
        <p:txBody>
          <a:bodyPr/>
          <a:lstStyle/>
          <a:p>
            <a:fld id="{D495E168-DA5E-4888-8D8A-92B118324C14}" type="slidenum">
              <a:rPr lang="ru-RU" smtClean="0"/>
              <a:pPr/>
              <a:t>2</a:t>
            </a:fld>
            <a:endParaRPr lang="ru-RU" dirty="0"/>
          </a:p>
        </p:txBody>
      </p:sp>
    </p:spTree>
    <p:extLst>
      <p:ext uri="{BB962C8B-B14F-4D97-AF65-F5344CB8AC3E}">
        <p14:creationId xmlns:p14="http://schemas.microsoft.com/office/powerpoint/2010/main" val="110663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a:bodyPr>
          <a:lstStyle/>
          <a:p>
            <a:r>
              <a:rPr lang="id-ID" dirty="0"/>
              <a:t>Kesimpulan</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014330"/>
            <a:ext cx="10218714" cy="4572000"/>
          </a:xfrm>
        </p:spPr>
        <p:txBody>
          <a:bodyPr>
            <a:normAutofit fontScale="92500"/>
          </a:bodyPr>
          <a:lstStyle/>
          <a:p>
            <a:r>
              <a:rPr lang="id-ID" dirty="0">
                <a:solidFill>
                  <a:schemeClr val="bg1"/>
                </a:solidFill>
              </a:rPr>
              <a:t>b. Jumlah pegawai di Komisi Pemilihan Umum (KPU) kabupaten Langkat mencukupi untuk melaksanakan tugas pekerjaan, apalagi ada peralatan canggih yang digunakan yang dapat mempercepat waktu pelaksanaan pekerjaan. </a:t>
            </a:r>
            <a:endParaRPr lang="id-ID" sz="2400" dirty="0">
              <a:solidFill>
                <a:schemeClr val="bg1"/>
              </a:solidFill>
            </a:endParaRPr>
          </a:p>
          <a:p>
            <a:r>
              <a:rPr lang="id-ID" dirty="0">
                <a:solidFill>
                  <a:schemeClr val="bg1"/>
                </a:solidFill>
              </a:rPr>
              <a:t>c. Waktu pelaksanaan kerja sudah sesuai dengan perencanaan. Namun waktu pelaksanaan kerja akan terganggu manakala ada tugas mendadak</a:t>
            </a:r>
          </a:p>
          <a:p>
            <a:r>
              <a:rPr lang="id-ID" dirty="0"/>
              <a:t>d.Biaya yang diperlukan untuk melaksanakan pekerjaan sudah cukup. Hal ini berarti bahwa biaya yang sudah ditentukan dapat digunakan untuk menyelesaikan pekerjaan. </a:t>
            </a:r>
          </a:p>
          <a:p>
            <a:r>
              <a:rPr lang="id-ID" dirty="0"/>
              <a:t>e. Kepuasan kerja pegawai juga menunjang efektivitas kerja. Kepuasan kerja tercipta karena adanya kepuasan dalam melayani masyarakat maupun kepuasan atas gaji yang diterima</a:t>
            </a:r>
          </a:p>
          <a:p>
            <a:r>
              <a:rPr lang="id-ID" dirty="0"/>
              <a:t>f. Kepuasan masyarakat terhadap Komisi Pemilihan Umum (KPU) kabupaten Langkat merupakan salah satu indikator terciptanya efektivitas kerja Komisi Pemilihan Umum (KPU) kabupaten Langkat yang merupakan efektivitas  kerja dari setiap pegawai.</a:t>
            </a:r>
          </a:p>
          <a:p>
            <a:endParaRPr lang="id-ID" sz="2400" dirty="0">
              <a:solidFill>
                <a:schemeClr val="bg1"/>
              </a:solidFill>
            </a:endParaRPr>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20</a:t>
            </a:fld>
            <a:endParaRPr lang="ru-RU" dirty="0"/>
          </a:p>
        </p:txBody>
      </p:sp>
    </p:spTree>
    <p:extLst>
      <p:ext uri="{BB962C8B-B14F-4D97-AF65-F5344CB8AC3E}">
        <p14:creationId xmlns:p14="http://schemas.microsoft.com/office/powerpoint/2010/main" val="369186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1" y="1033272"/>
            <a:ext cx="9956131" cy="782638"/>
          </a:xfrm>
        </p:spPr>
        <p:txBody>
          <a:bodyPr>
            <a:normAutofit/>
          </a:bodyPr>
          <a:lstStyle/>
          <a:p>
            <a:r>
              <a:rPr lang="id-ID" dirty="0"/>
              <a:t>Kesimpulan</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a:xfrm>
            <a:off x="774032" y="2221992"/>
            <a:ext cx="10218713" cy="4390843"/>
          </a:xfrm>
        </p:spPr>
        <p:txBody>
          <a:bodyPr>
            <a:normAutofit/>
          </a:bodyPr>
          <a:lstStyle/>
          <a:p>
            <a:r>
              <a:rPr lang="id-ID" dirty="0"/>
              <a:t>2. Faktor-faktor yang menghambat efektivitas kinerja pegawai Komisi Pemilihan Umum (KPU) kabupaten Langkat:</a:t>
            </a:r>
          </a:p>
          <a:p>
            <a:pPr lvl="2"/>
            <a:r>
              <a:rPr lang="en-US" sz="2000" dirty="0">
                <a:solidFill>
                  <a:schemeClr val="bg1"/>
                </a:solidFill>
              </a:rPr>
              <a:t>Tingkat </a:t>
            </a:r>
            <a:r>
              <a:rPr lang="en-US" sz="2000" dirty="0" err="1">
                <a:solidFill>
                  <a:schemeClr val="bg1"/>
                </a:solidFill>
              </a:rPr>
              <a:t>absensi</a:t>
            </a:r>
            <a:endParaRPr lang="id-ID" dirty="0">
              <a:solidFill>
                <a:schemeClr val="bg1"/>
              </a:solidFill>
            </a:endParaRPr>
          </a:p>
          <a:p>
            <a:r>
              <a:rPr lang="en-US" sz="2800" dirty="0">
                <a:solidFill>
                  <a:schemeClr val="bg1"/>
                </a:solidFill>
              </a:rPr>
              <a:t> </a:t>
            </a:r>
            <a:endParaRPr lang="id-ID" sz="2800" dirty="0">
              <a:solidFill>
                <a:schemeClr val="bg1"/>
              </a:solidFill>
            </a:endParaRPr>
          </a:p>
          <a:p>
            <a:pPr lvl="2"/>
            <a:r>
              <a:rPr lang="en-US" sz="2000" dirty="0" err="1">
                <a:solidFill>
                  <a:schemeClr val="bg1"/>
                </a:solidFill>
              </a:rPr>
              <a:t>Ketidakdisiplinan</a:t>
            </a:r>
            <a:r>
              <a:rPr lang="en-US" sz="2000" dirty="0">
                <a:solidFill>
                  <a:schemeClr val="bg1"/>
                </a:solidFill>
              </a:rPr>
              <a:t> </a:t>
            </a:r>
            <a:r>
              <a:rPr lang="en-US" sz="2000" dirty="0" err="1">
                <a:solidFill>
                  <a:schemeClr val="bg1"/>
                </a:solidFill>
              </a:rPr>
              <a:t>pegawai</a:t>
            </a:r>
            <a:r>
              <a:rPr lang="en-US" sz="2000" dirty="0">
                <a:solidFill>
                  <a:schemeClr val="bg1"/>
                </a:solidFill>
              </a:rPr>
              <a:t> </a:t>
            </a:r>
            <a:r>
              <a:rPr lang="en-US" sz="2000" dirty="0" err="1">
                <a:solidFill>
                  <a:schemeClr val="bg1"/>
                </a:solidFill>
              </a:rPr>
              <a:t>terutama</a:t>
            </a:r>
            <a:r>
              <a:rPr lang="en-US" sz="2000" dirty="0">
                <a:solidFill>
                  <a:schemeClr val="bg1"/>
                </a:solidFill>
              </a:rPr>
              <a:t> </a:t>
            </a:r>
            <a:r>
              <a:rPr lang="en-US" sz="2000" dirty="0" err="1">
                <a:solidFill>
                  <a:schemeClr val="bg1"/>
                </a:solidFill>
              </a:rPr>
              <a:t>dala</a:t>
            </a:r>
            <a:r>
              <a:rPr lang="id-ID" sz="2000" dirty="0">
                <a:solidFill>
                  <a:schemeClr val="bg1"/>
                </a:solidFill>
              </a:rPr>
              <a:t>m hal, </a:t>
            </a:r>
            <a:r>
              <a:rPr lang="en-US" sz="2000" dirty="0" err="1">
                <a:solidFill>
                  <a:schemeClr val="bg1"/>
                </a:solidFill>
              </a:rPr>
              <a:t>kegiatan</a:t>
            </a:r>
            <a:r>
              <a:rPr lang="en-US" sz="2000" dirty="0">
                <a:solidFill>
                  <a:schemeClr val="bg1"/>
                </a:solidFill>
              </a:rPr>
              <a:t> yang </a:t>
            </a:r>
            <a:r>
              <a:rPr lang="en-US" sz="2000" dirty="0" err="1">
                <a:solidFill>
                  <a:schemeClr val="bg1"/>
                </a:solidFill>
              </a:rPr>
              <a:t>dilakukan</a:t>
            </a:r>
            <a:r>
              <a:rPr lang="en-US" sz="2000" dirty="0">
                <a:solidFill>
                  <a:schemeClr val="bg1"/>
                </a:solidFill>
              </a:rPr>
              <a:t> </a:t>
            </a:r>
            <a:r>
              <a:rPr lang="en-US" sz="2000" dirty="0" err="1">
                <a:solidFill>
                  <a:schemeClr val="bg1"/>
                </a:solidFill>
              </a:rPr>
              <a:t>dalam</a:t>
            </a:r>
            <a:r>
              <a:rPr lang="en-US" sz="2000" dirty="0">
                <a:solidFill>
                  <a:schemeClr val="bg1"/>
                </a:solidFill>
              </a:rPr>
              <a:t> </a:t>
            </a:r>
            <a:r>
              <a:rPr lang="en-US" sz="2000" dirty="0" err="1">
                <a:solidFill>
                  <a:schemeClr val="bg1"/>
                </a:solidFill>
              </a:rPr>
              <a:t>waktu</a:t>
            </a:r>
            <a:r>
              <a:rPr lang="en-US" sz="2000" dirty="0">
                <a:solidFill>
                  <a:schemeClr val="bg1"/>
                </a:solidFill>
              </a:rPr>
              <a:t> yang </a:t>
            </a:r>
            <a:r>
              <a:rPr lang="en-US" sz="2000" dirty="0" err="1">
                <a:solidFill>
                  <a:schemeClr val="bg1"/>
                </a:solidFill>
              </a:rPr>
              <a:t>bersamaan</a:t>
            </a:r>
            <a:r>
              <a:rPr lang="en-US" sz="2000" dirty="0">
                <a:solidFill>
                  <a:schemeClr val="bg1"/>
                </a:solidFill>
              </a:rPr>
              <a:t>.</a:t>
            </a:r>
            <a:r>
              <a:rPr lang="en-US" dirty="0">
                <a:solidFill>
                  <a:schemeClr val="bg1"/>
                </a:solidFill>
              </a:rPr>
              <a:t> </a:t>
            </a:r>
            <a:r>
              <a:rPr lang="en-US" dirty="0" err="1">
                <a:solidFill>
                  <a:schemeClr val="bg1"/>
                </a:solidFill>
              </a:rPr>
              <a:t>Suatu</a:t>
            </a:r>
            <a:r>
              <a:rPr lang="en-US" dirty="0">
                <a:solidFill>
                  <a:schemeClr val="bg1"/>
                </a:solidFill>
              </a:rPr>
              <a:t> </a:t>
            </a:r>
            <a:r>
              <a:rPr lang="en-US" dirty="0" err="1">
                <a:solidFill>
                  <a:schemeClr val="bg1"/>
                </a:solidFill>
              </a:rPr>
              <a:t>pekerjaan</a:t>
            </a:r>
            <a:r>
              <a:rPr lang="en-US" dirty="0">
                <a:solidFill>
                  <a:schemeClr val="bg1"/>
                </a:solidFill>
              </a:rPr>
              <a:t> </a:t>
            </a:r>
            <a:r>
              <a:rPr lang="en-US" dirty="0" err="1">
                <a:solidFill>
                  <a:schemeClr val="bg1"/>
                </a:solidFill>
              </a:rPr>
              <a:t>mestinya</a:t>
            </a:r>
            <a:r>
              <a:rPr lang="en-US" dirty="0">
                <a:solidFill>
                  <a:schemeClr val="bg1"/>
                </a:solidFill>
              </a:rPr>
              <a:t> </a:t>
            </a:r>
            <a:r>
              <a:rPr lang="en-US" dirty="0" err="1">
                <a:solidFill>
                  <a:schemeClr val="bg1"/>
                </a:solidFill>
              </a:rPr>
              <a:t>tidak</a:t>
            </a:r>
            <a:r>
              <a:rPr lang="en-US" dirty="0">
                <a:solidFill>
                  <a:schemeClr val="bg1"/>
                </a:solidFill>
              </a:rPr>
              <a:t> </a:t>
            </a:r>
            <a:r>
              <a:rPr lang="en-US" dirty="0" err="1">
                <a:solidFill>
                  <a:schemeClr val="bg1"/>
                </a:solidFill>
              </a:rPr>
              <a:t>dilakukan</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waktu</a:t>
            </a:r>
            <a:r>
              <a:rPr lang="en-US" dirty="0">
                <a:solidFill>
                  <a:schemeClr val="bg1"/>
                </a:solidFill>
              </a:rPr>
              <a:t> yang </a:t>
            </a:r>
            <a:r>
              <a:rPr lang="en-US" dirty="0" err="1">
                <a:solidFill>
                  <a:schemeClr val="bg1"/>
                </a:solidFill>
              </a:rPr>
              <a:t>bersamaan</a:t>
            </a:r>
            <a:r>
              <a:rPr lang="en-US" dirty="0">
                <a:solidFill>
                  <a:schemeClr val="bg1"/>
                </a:solidFill>
              </a:rPr>
              <a:t>, </a:t>
            </a:r>
            <a:r>
              <a:rPr lang="en-US" dirty="0" err="1">
                <a:solidFill>
                  <a:schemeClr val="bg1"/>
                </a:solidFill>
              </a:rPr>
              <a:t>karena</a:t>
            </a:r>
            <a:r>
              <a:rPr lang="en-US" dirty="0">
                <a:solidFill>
                  <a:schemeClr val="bg1"/>
                </a:solidFill>
              </a:rPr>
              <a:t> </a:t>
            </a:r>
            <a:r>
              <a:rPr lang="en-US" dirty="0" err="1">
                <a:solidFill>
                  <a:schemeClr val="bg1"/>
                </a:solidFill>
              </a:rPr>
              <a:t>hal</a:t>
            </a:r>
            <a:r>
              <a:rPr lang="en-US" dirty="0">
                <a:solidFill>
                  <a:schemeClr val="bg1"/>
                </a:solidFill>
              </a:rPr>
              <a:t> </a:t>
            </a:r>
            <a:r>
              <a:rPr lang="en-US" dirty="0" err="1">
                <a:solidFill>
                  <a:schemeClr val="bg1"/>
                </a:solidFill>
              </a:rPr>
              <a:t>ini</a:t>
            </a:r>
            <a:r>
              <a:rPr lang="en-US" dirty="0">
                <a:solidFill>
                  <a:schemeClr val="bg1"/>
                </a:solidFill>
              </a:rPr>
              <a:t> </a:t>
            </a:r>
            <a:r>
              <a:rPr lang="en-US" dirty="0" err="1">
                <a:solidFill>
                  <a:schemeClr val="bg1"/>
                </a:solidFill>
              </a:rPr>
              <a:t>dapat</a:t>
            </a:r>
            <a:r>
              <a:rPr lang="en-US" dirty="0">
                <a:solidFill>
                  <a:schemeClr val="bg1"/>
                </a:solidFill>
              </a:rPr>
              <a:t> </a:t>
            </a:r>
            <a:r>
              <a:rPr lang="en-US" dirty="0" err="1">
                <a:solidFill>
                  <a:schemeClr val="bg1"/>
                </a:solidFill>
              </a:rPr>
              <a:t>menimbulkan</a:t>
            </a:r>
            <a:r>
              <a:rPr lang="en-US" dirty="0">
                <a:solidFill>
                  <a:schemeClr val="bg1"/>
                </a:solidFill>
              </a:rPr>
              <a:t> </a:t>
            </a:r>
            <a:r>
              <a:rPr lang="en-US" dirty="0" err="1">
                <a:solidFill>
                  <a:schemeClr val="bg1"/>
                </a:solidFill>
              </a:rPr>
              <a:t>ketidaktelitian</a:t>
            </a:r>
            <a:r>
              <a:rPr lang="en-US" dirty="0">
                <a:solidFill>
                  <a:schemeClr val="bg1"/>
                </a:solidFill>
              </a:rPr>
              <a:t> pada </a:t>
            </a:r>
            <a:r>
              <a:rPr lang="en-US" dirty="0" err="1">
                <a:solidFill>
                  <a:schemeClr val="bg1"/>
                </a:solidFill>
              </a:rPr>
              <a:t>pelaksanaa</a:t>
            </a:r>
            <a:r>
              <a:rPr lang="id-ID" dirty="0">
                <a:solidFill>
                  <a:schemeClr val="bg1"/>
                </a:solidFill>
              </a:rPr>
              <a:t>n.</a:t>
            </a:r>
          </a:p>
          <a:p>
            <a:pPr lvl="2"/>
            <a:endParaRPr lang="id-ID" dirty="0">
              <a:solidFill>
                <a:schemeClr val="bg1"/>
              </a:solidFill>
            </a:endParaRPr>
          </a:p>
          <a:p>
            <a:pPr lvl="2"/>
            <a:r>
              <a:rPr lang="id-ID" sz="2000" dirty="0">
                <a:solidFill>
                  <a:schemeClr val="bg1"/>
                </a:solidFill>
              </a:rPr>
              <a:t>Faktor luar seperti adanya tugas di luar tupoksi, gangguan teknis dan non teknis, gangguan sarana kerja, dan koordinasi dengan unit atau instansi lain </a:t>
            </a:r>
            <a:r>
              <a:rPr lang="id-ID" dirty="0">
                <a:solidFill>
                  <a:schemeClr val="bg1"/>
                </a:solidFill>
              </a:rPr>
              <a:t>yang tidak lancar.</a:t>
            </a:r>
            <a:endParaRPr lang="id-ID" sz="2000" dirty="0">
              <a:solidFill>
                <a:schemeClr val="bg1"/>
              </a:solidFill>
            </a:endParaRPr>
          </a:p>
          <a:p>
            <a:pPr lvl="2"/>
            <a:endParaRPr lang="id-ID"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21</a:t>
            </a:fld>
            <a:endParaRPr lang="ru-RU" dirty="0"/>
          </a:p>
        </p:txBody>
      </p:sp>
    </p:spTree>
    <p:extLst>
      <p:ext uri="{BB962C8B-B14F-4D97-AF65-F5344CB8AC3E}">
        <p14:creationId xmlns:p14="http://schemas.microsoft.com/office/powerpoint/2010/main" val="1921224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xmlns=""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xmlns=""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sp>
        <p:nvSpPr>
          <p:cNvPr id="3" name="Text Placeholder 2">
            <a:extLst>
              <a:ext uri="{FF2B5EF4-FFF2-40B4-BE49-F238E27FC236}">
                <a16:creationId xmlns:a16="http://schemas.microsoft.com/office/drawing/2014/main" xmlns="" id="{83BBFE92-CA4F-4673-B4D5-7FFF88E819E8}"/>
              </a:ext>
            </a:extLst>
          </p:cNvPr>
          <p:cNvSpPr>
            <a:spLocks noGrp="1"/>
          </p:cNvSpPr>
          <p:nvPr>
            <p:ph type="body" sz="quarter" idx="13"/>
          </p:nvPr>
        </p:nvSpPr>
        <p:spPr>
          <a:xfrm>
            <a:off x="8057322" y="3675708"/>
            <a:ext cx="3318989" cy="1101897"/>
          </a:xfrm>
        </p:spPr>
        <p:txBody>
          <a:bodyPr/>
          <a:lstStyle/>
          <a:p>
            <a:r>
              <a:rPr lang="id-ID" dirty="0"/>
              <a:t>Alifia Opi Yudiasari</a:t>
            </a:r>
            <a:endParaRPr lang="ru-RU" dirty="0"/>
          </a:p>
        </p:txBody>
      </p:sp>
      <p:sp>
        <p:nvSpPr>
          <p:cNvPr id="7" name="Text Placeholder 6">
            <a:extLst>
              <a:ext uri="{FF2B5EF4-FFF2-40B4-BE49-F238E27FC236}">
                <a16:creationId xmlns:a16="http://schemas.microsoft.com/office/drawing/2014/main" xmlns="" id="{422606DA-F5C0-4FBD-930A-04C47E7F7751}"/>
              </a:ext>
            </a:extLst>
          </p:cNvPr>
          <p:cNvSpPr>
            <a:spLocks noGrp="1"/>
          </p:cNvSpPr>
          <p:nvPr>
            <p:ph type="body" sz="quarter" idx="23"/>
          </p:nvPr>
        </p:nvSpPr>
        <p:spPr/>
        <p:txBody>
          <a:bodyPr/>
          <a:lstStyle/>
          <a:p>
            <a:r>
              <a:rPr lang="en-US" dirty="0"/>
              <a:t>Phone</a:t>
            </a:r>
            <a:endParaRPr lang="ru-RU" dirty="0"/>
          </a:p>
        </p:txBody>
      </p:sp>
      <p:sp>
        <p:nvSpPr>
          <p:cNvPr id="6" name="Text Placeholder 5">
            <a:extLst>
              <a:ext uri="{FF2B5EF4-FFF2-40B4-BE49-F238E27FC236}">
                <a16:creationId xmlns:a16="http://schemas.microsoft.com/office/drawing/2014/main" xmlns="" id="{E976F3E4-0E67-4891-8B94-6441620D8B71}"/>
              </a:ext>
            </a:extLst>
          </p:cNvPr>
          <p:cNvSpPr>
            <a:spLocks noGrp="1"/>
          </p:cNvSpPr>
          <p:nvPr>
            <p:ph type="body" sz="quarter" idx="22"/>
          </p:nvPr>
        </p:nvSpPr>
        <p:spPr/>
        <p:txBody>
          <a:bodyPr/>
          <a:lstStyle/>
          <a:p>
            <a:r>
              <a:rPr lang="id-ID" dirty="0"/>
              <a:t>0896-3572-8827</a:t>
            </a:r>
            <a:endParaRPr lang="ru-RU" dirty="0"/>
          </a:p>
        </p:txBody>
      </p:sp>
      <p:sp>
        <p:nvSpPr>
          <p:cNvPr id="9" name="Text Placeholder 8">
            <a:extLst>
              <a:ext uri="{FF2B5EF4-FFF2-40B4-BE49-F238E27FC236}">
                <a16:creationId xmlns:a16="http://schemas.microsoft.com/office/drawing/2014/main" xmlns="" id="{AE673424-1521-4ECB-BC19-D062786A9ED3}"/>
              </a:ext>
            </a:extLst>
          </p:cNvPr>
          <p:cNvSpPr>
            <a:spLocks noGrp="1"/>
          </p:cNvSpPr>
          <p:nvPr>
            <p:ph type="body" sz="quarter" idx="25"/>
          </p:nvPr>
        </p:nvSpPr>
        <p:spPr/>
        <p:txBody>
          <a:bodyPr/>
          <a:lstStyle/>
          <a:p>
            <a:r>
              <a:rPr lang="en-US" dirty="0"/>
              <a:t>Email</a:t>
            </a:r>
            <a:endParaRPr lang="ru-RU" dirty="0"/>
          </a:p>
        </p:txBody>
      </p:sp>
      <p:sp>
        <p:nvSpPr>
          <p:cNvPr id="8" name="Text Placeholder 7">
            <a:extLst>
              <a:ext uri="{FF2B5EF4-FFF2-40B4-BE49-F238E27FC236}">
                <a16:creationId xmlns:a16="http://schemas.microsoft.com/office/drawing/2014/main" xmlns="" id="{1E9D6192-3994-44C6-93B4-D248EEE931D9}"/>
              </a:ext>
            </a:extLst>
          </p:cNvPr>
          <p:cNvSpPr>
            <a:spLocks noGrp="1"/>
          </p:cNvSpPr>
          <p:nvPr>
            <p:ph type="body" sz="quarter" idx="24"/>
          </p:nvPr>
        </p:nvSpPr>
        <p:spPr/>
        <p:txBody>
          <a:bodyPr/>
          <a:lstStyle/>
          <a:p>
            <a:r>
              <a:rPr lang="id-ID" dirty="0"/>
              <a:t>alifyaopi@gmail</a:t>
            </a:r>
            <a:r>
              <a:rPr lang="en-US" dirty="0"/>
              <a:t>.com</a:t>
            </a:r>
            <a:endParaRPr lang="ru-RU" dirty="0"/>
          </a:p>
        </p:txBody>
      </p:sp>
    </p:spTree>
    <p:extLst>
      <p:ext uri="{BB962C8B-B14F-4D97-AF65-F5344CB8AC3E}">
        <p14:creationId xmlns:p14="http://schemas.microsoft.com/office/powerpoint/2010/main" val="231420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32AE43E3-E3DE-481E-9B87-7B1F8783A606}"/>
              </a:ext>
            </a:extLst>
          </p:cNvPr>
          <p:cNvSpPr>
            <a:spLocks noGrp="1"/>
          </p:cNvSpPr>
          <p:nvPr>
            <p:ph type="body" sz="quarter" idx="13"/>
          </p:nvPr>
        </p:nvSpPr>
        <p:spPr>
          <a:xfrm>
            <a:off x="774031" y="2225391"/>
            <a:ext cx="5677569" cy="4142105"/>
          </a:xfrm>
        </p:spPr>
        <p:txBody>
          <a:bodyPr>
            <a:normAutofit/>
          </a:bodyPr>
          <a:lstStyle/>
          <a:p>
            <a:r>
              <a:rPr lang="id-ID" sz="2800" dirty="0"/>
              <a:t>Keberhasilan dalam pelaksanaan Pemilu khususnya pada pemilihan Presiden dan Wakil Presiden ditentukan oleh berbagai faktor, salah satu diantaranya adalah kinerja pegawai Komisi PemilihanUmum (KPU) Kabupaten/Kota. </a:t>
            </a:r>
          </a:p>
          <a:p>
            <a:endParaRPr lang="ru-RU" sz="2800" dirty="0"/>
          </a:p>
        </p:txBody>
      </p:sp>
      <p:pic>
        <p:nvPicPr>
          <p:cNvPr id="14" name="Picture Placeholder 13" descr="Futuristic Design Office Building Against Clear Sky">
            <a:extLst>
              <a:ext uri="{FF2B5EF4-FFF2-40B4-BE49-F238E27FC236}">
                <a16:creationId xmlns:a16="http://schemas.microsoft.com/office/drawing/2014/main" xmlns="" id="{1E9B5A50-F85D-49E6-9C85-597319470577}"/>
              </a:ext>
            </a:extLst>
          </p:cNvPr>
          <p:cNvPicPr>
            <a:picLocks noGrp="1" noChangeAspect="1"/>
          </p:cNvPicPr>
          <p:nvPr>
            <p:ph type="pic" sz="quarter" idx="16"/>
          </p:nvPr>
        </p:nvPicPr>
        <p:blipFill rotWithShape="1">
          <a:blip r:embed="rId2"/>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xmlns="" id="{C1C20937-8D4C-4000-BCD6-AC984F093F26}"/>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65579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xmlns="" id="{BD519751-E686-4F24-9C8F-C439D8581B8C}"/>
              </a:ext>
            </a:extLst>
          </p:cNvPr>
          <p:cNvPicPr>
            <a:picLocks noGrp="1" noChangeAspect="1"/>
          </p:cNvPicPr>
          <p:nvPr>
            <p:ph type="pic" sz="quarter" idx="16"/>
          </p:nvPr>
        </p:nvPicPr>
        <p:blipFill rotWithShape="1">
          <a:blip r:embed="rId2"/>
          <a:srcRect l="10743" t="17230" r="27972"/>
          <a:stretch/>
        </p:blipFill>
        <p:spPr>
          <a:xfrm>
            <a:off x="0" y="404811"/>
            <a:ext cx="6108872" cy="5485128"/>
          </a:xfrm>
        </p:spPr>
      </p:pic>
      <p:sp>
        <p:nvSpPr>
          <p:cNvPr id="5" name="Title 4">
            <a:extLst>
              <a:ext uri="{FF2B5EF4-FFF2-40B4-BE49-F238E27FC236}">
                <a16:creationId xmlns:a16="http://schemas.microsoft.com/office/drawing/2014/main" xmlns="" id="{20B93806-769F-4C20-A684-CA4CB5BB858C}"/>
              </a:ext>
            </a:extLst>
          </p:cNvPr>
          <p:cNvSpPr>
            <a:spLocks noGrp="1"/>
          </p:cNvSpPr>
          <p:nvPr>
            <p:ph type="title"/>
          </p:nvPr>
        </p:nvSpPr>
        <p:spPr/>
        <p:txBody>
          <a:bodyPr>
            <a:normAutofit fontScale="90000"/>
          </a:bodyPr>
          <a:lstStyle/>
          <a:p>
            <a:r>
              <a:rPr lang="id-ID" dirty="0"/>
              <a:t>Tujuan Penelitian</a:t>
            </a:r>
            <a:br>
              <a:rPr lang="id-ID" dirty="0"/>
            </a:br>
            <a:endParaRPr lang="ru-RU" dirty="0"/>
          </a:p>
        </p:txBody>
      </p:sp>
      <p:sp>
        <p:nvSpPr>
          <p:cNvPr id="4" name="Text Placeholder 3">
            <a:extLst>
              <a:ext uri="{FF2B5EF4-FFF2-40B4-BE49-F238E27FC236}">
                <a16:creationId xmlns:a16="http://schemas.microsoft.com/office/drawing/2014/main" xmlns="" id="{7E209D92-7413-44EE-BC90-ECE50DA3158D}"/>
              </a:ext>
            </a:extLst>
          </p:cNvPr>
          <p:cNvSpPr>
            <a:spLocks noGrp="1"/>
          </p:cNvSpPr>
          <p:nvPr>
            <p:ph type="body" sz="quarter" idx="15"/>
          </p:nvPr>
        </p:nvSpPr>
        <p:spPr>
          <a:xfrm>
            <a:off x="6881205" y="2184400"/>
            <a:ext cx="4421857" cy="3494809"/>
          </a:xfrm>
        </p:spPr>
        <p:txBody>
          <a:bodyPr>
            <a:normAutofit/>
          </a:bodyPr>
          <a:lstStyle/>
          <a:p>
            <a:pPr lvl="0"/>
            <a:r>
              <a:rPr lang="id-ID" sz="2000" dirty="0"/>
              <a:t>Mengetahui efektivitas kinerja para pegawai KPU Kabupaten Langkat pada pemilihan Presiden dan wakil Presiden tahun 2019.</a:t>
            </a:r>
          </a:p>
          <a:p>
            <a:pPr lvl="0"/>
            <a:r>
              <a:rPr lang="id-ID" sz="2000" dirty="0"/>
              <a:t>Menjelaskan aspek-aspek yang mendukung dan sekaligus menghambat kinerja pegawai KPU Kabupaten Langkat pada pemilihan Presiden dan wakil Presiden tahun 2019.</a:t>
            </a:r>
          </a:p>
        </p:txBody>
      </p:sp>
      <p:sp>
        <p:nvSpPr>
          <p:cNvPr id="2" name="Slide Number Placeholder 1">
            <a:extLst>
              <a:ext uri="{FF2B5EF4-FFF2-40B4-BE49-F238E27FC236}">
                <a16:creationId xmlns:a16="http://schemas.microsoft.com/office/drawing/2014/main" xmlns="" id="{638DCF8F-466A-4FC0-91DF-33EF070ED3F1}"/>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Tree>
    <p:extLst>
      <p:ext uri="{BB962C8B-B14F-4D97-AF65-F5344CB8AC3E}">
        <p14:creationId xmlns:p14="http://schemas.microsoft.com/office/powerpoint/2010/main" val="298714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0719E0E7-CFBA-48B5-AA1B-EA5B887F6650}"/>
              </a:ext>
            </a:extLst>
          </p:cNvPr>
          <p:cNvSpPr>
            <a:spLocks noGrp="1"/>
          </p:cNvSpPr>
          <p:nvPr>
            <p:ph type="title"/>
          </p:nvPr>
        </p:nvSpPr>
        <p:spPr bwMode="grayWhite">
          <a:xfrm>
            <a:off x="774032" y="1033272"/>
            <a:ext cx="5575968" cy="782638"/>
          </a:xfrm>
        </p:spPr>
        <p:txBody>
          <a:bodyPr>
            <a:normAutofit fontScale="90000"/>
          </a:bodyPr>
          <a:lstStyle/>
          <a:p>
            <a:r>
              <a:rPr lang="id-ID" dirty="0"/>
              <a:t>TINJAUAN PUSTAKA</a:t>
            </a:r>
          </a:p>
        </p:txBody>
      </p:sp>
      <p:sp>
        <p:nvSpPr>
          <p:cNvPr id="9" name="Text Placeholder 8">
            <a:extLst>
              <a:ext uri="{FF2B5EF4-FFF2-40B4-BE49-F238E27FC236}">
                <a16:creationId xmlns:a16="http://schemas.microsoft.com/office/drawing/2014/main" xmlns="" id="{0658B4B7-2667-479D-90A8-706DAAA9ADB9}"/>
              </a:ext>
            </a:extLst>
          </p:cNvPr>
          <p:cNvSpPr>
            <a:spLocks noGrp="1"/>
          </p:cNvSpPr>
          <p:nvPr>
            <p:ph type="body" sz="quarter" idx="13"/>
          </p:nvPr>
        </p:nvSpPr>
        <p:spPr bwMode="grayWhite"/>
        <p:txBody>
          <a:bodyPr>
            <a:normAutofit/>
          </a:bodyPr>
          <a:lstStyle/>
          <a:p>
            <a:r>
              <a:rPr lang="id-ID" sz="4000" dirty="0"/>
              <a:t>Efektivitas</a:t>
            </a:r>
            <a:endParaRPr lang="ru-RU" sz="4000" dirty="0"/>
          </a:p>
        </p:txBody>
      </p:sp>
      <p:sp>
        <p:nvSpPr>
          <p:cNvPr id="4" name="Text Placeholder 3">
            <a:extLst>
              <a:ext uri="{FF2B5EF4-FFF2-40B4-BE49-F238E27FC236}">
                <a16:creationId xmlns:a16="http://schemas.microsoft.com/office/drawing/2014/main" xmlns="" id="{DCA4BA4B-DB5E-418C-8309-2ED941800B3E}"/>
              </a:ext>
            </a:extLst>
          </p:cNvPr>
          <p:cNvSpPr>
            <a:spLocks noGrp="1"/>
          </p:cNvSpPr>
          <p:nvPr>
            <p:ph type="body" idx="1"/>
          </p:nvPr>
        </p:nvSpPr>
        <p:spPr bwMode="grayWhite">
          <a:xfrm>
            <a:off x="774031" y="2993041"/>
            <a:ext cx="4790850" cy="454353"/>
          </a:xfrm>
        </p:spPr>
        <p:txBody>
          <a:bodyPr/>
          <a:lstStyle/>
          <a:p>
            <a:r>
              <a:rPr lang="id-ID" dirty="0"/>
              <a:t>Pengertian Efektivitas</a:t>
            </a:r>
            <a:endParaRPr lang="ru-RU" dirty="0"/>
          </a:p>
        </p:txBody>
      </p:sp>
      <p:sp>
        <p:nvSpPr>
          <p:cNvPr id="6" name="Text Placeholder 5">
            <a:extLst>
              <a:ext uri="{FF2B5EF4-FFF2-40B4-BE49-F238E27FC236}">
                <a16:creationId xmlns:a16="http://schemas.microsoft.com/office/drawing/2014/main" xmlns="" id="{FA6EDE3F-FD3C-4A2C-837A-5B3420BD5E75}"/>
              </a:ext>
            </a:extLst>
          </p:cNvPr>
          <p:cNvSpPr>
            <a:spLocks noGrp="1"/>
          </p:cNvSpPr>
          <p:nvPr>
            <p:ph type="body" sz="quarter" idx="20"/>
          </p:nvPr>
        </p:nvSpPr>
        <p:spPr bwMode="grayWhite"/>
        <p:txBody>
          <a:bodyPr>
            <a:noAutofit/>
          </a:bodyPr>
          <a:lstStyle/>
          <a:p>
            <a:pPr>
              <a:lnSpc>
                <a:spcPct val="110000"/>
              </a:lnSpc>
            </a:pPr>
            <a:r>
              <a:rPr lang="id-ID" sz="1800" dirty="0"/>
              <a:t>Efektivitas adalah hubungan antara output dan tujuan. Dalam artian efektivitas merupakan ukuran seberapa jauh tingkat output, kebijakan dan prosedur dari organisasi mencapai tujuan yang ditetapkan. </a:t>
            </a:r>
            <a:endParaRPr lang="en-US" sz="1800" dirty="0"/>
          </a:p>
        </p:txBody>
      </p:sp>
      <p:sp>
        <p:nvSpPr>
          <p:cNvPr id="5" name="Text Placeholder 4">
            <a:extLst>
              <a:ext uri="{FF2B5EF4-FFF2-40B4-BE49-F238E27FC236}">
                <a16:creationId xmlns:a16="http://schemas.microsoft.com/office/drawing/2014/main" xmlns="" id="{A92CB9BD-51FF-4C3D-BDD7-A004B05B152F}"/>
              </a:ext>
            </a:extLst>
          </p:cNvPr>
          <p:cNvSpPr>
            <a:spLocks noGrp="1"/>
          </p:cNvSpPr>
          <p:nvPr>
            <p:ph type="body" idx="18"/>
          </p:nvPr>
        </p:nvSpPr>
        <p:spPr bwMode="grayWhite">
          <a:xfrm>
            <a:off x="6627120" y="2993041"/>
            <a:ext cx="4790849" cy="454353"/>
          </a:xfrm>
        </p:spPr>
        <p:txBody>
          <a:bodyPr/>
          <a:lstStyle/>
          <a:p>
            <a:r>
              <a:rPr lang="id-ID" dirty="0"/>
              <a:t>Jenis-Jenis Efektivitas</a:t>
            </a:r>
            <a:endParaRPr lang="ru-RU" dirty="0"/>
          </a:p>
        </p:txBody>
      </p:sp>
      <p:sp>
        <p:nvSpPr>
          <p:cNvPr id="7" name="Text Placeholder 6">
            <a:extLst>
              <a:ext uri="{FF2B5EF4-FFF2-40B4-BE49-F238E27FC236}">
                <a16:creationId xmlns:a16="http://schemas.microsoft.com/office/drawing/2014/main" xmlns="" id="{22D6EF90-B98E-4EA6-8AA1-185EE8D4BD25}"/>
              </a:ext>
            </a:extLst>
          </p:cNvPr>
          <p:cNvSpPr>
            <a:spLocks noGrp="1"/>
          </p:cNvSpPr>
          <p:nvPr>
            <p:ph type="body" sz="quarter" idx="21"/>
          </p:nvPr>
        </p:nvSpPr>
        <p:spPr bwMode="grayWhite"/>
        <p:txBody>
          <a:bodyPr>
            <a:noAutofit/>
          </a:bodyPr>
          <a:lstStyle/>
          <a:p>
            <a:pPr lvl="0"/>
            <a:r>
              <a:rPr lang="id-ID" sz="2000" dirty="0"/>
              <a:t>Efektivitas Individu</a:t>
            </a:r>
          </a:p>
          <a:p>
            <a:r>
              <a:rPr lang="id-ID" sz="2000" dirty="0"/>
              <a:t>Efektivitas Kelompok</a:t>
            </a:r>
          </a:p>
          <a:p>
            <a:r>
              <a:rPr lang="id-ID" sz="2000" dirty="0"/>
              <a:t>Efektivitas Organisasi</a:t>
            </a:r>
          </a:p>
          <a:p>
            <a:pPr lvl="0"/>
            <a:endParaRPr lang="id-ID" sz="2000" dirty="0"/>
          </a:p>
        </p:txBody>
      </p:sp>
      <p:sp>
        <p:nvSpPr>
          <p:cNvPr id="2" name="Slide Number Placeholder 1">
            <a:extLst>
              <a:ext uri="{FF2B5EF4-FFF2-40B4-BE49-F238E27FC236}">
                <a16:creationId xmlns:a16="http://schemas.microsoft.com/office/drawing/2014/main" xmlns="" id="{7D609542-DD6D-4EC5-B1B2-054C2BE79B96}"/>
              </a:ext>
            </a:extLst>
          </p:cNvPr>
          <p:cNvSpPr>
            <a:spLocks noGrp="1"/>
          </p:cNvSpPr>
          <p:nvPr>
            <p:ph type="sldNum" sz="quarter" idx="10"/>
          </p:nvPr>
        </p:nvSpPr>
        <p:spPr bwMode="grayWhite"/>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384636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06E3E42-BD20-4379-871F-3E4B83D6838A}"/>
              </a:ext>
            </a:extLst>
          </p:cNvPr>
          <p:cNvSpPr>
            <a:spLocks noGrp="1"/>
          </p:cNvSpPr>
          <p:nvPr>
            <p:ph type="title"/>
          </p:nvPr>
        </p:nvSpPr>
        <p:spPr bwMode="grayWhite">
          <a:xfrm>
            <a:off x="474133" y="686619"/>
            <a:ext cx="3125395" cy="2154740"/>
          </a:xfrm>
        </p:spPr>
        <p:txBody>
          <a:bodyPr>
            <a:normAutofit/>
          </a:bodyPr>
          <a:lstStyle/>
          <a:p>
            <a:r>
              <a:rPr lang="id-ID" sz="5400" dirty="0"/>
              <a:t>Kinerja</a:t>
            </a:r>
            <a:endParaRPr lang="ru-RU" sz="5400" dirty="0"/>
          </a:p>
        </p:txBody>
      </p:sp>
      <p:sp>
        <p:nvSpPr>
          <p:cNvPr id="5" name="Text Placeholder 4">
            <a:extLst>
              <a:ext uri="{FF2B5EF4-FFF2-40B4-BE49-F238E27FC236}">
                <a16:creationId xmlns:a16="http://schemas.microsoft.com/office/drawing/2014/main" xmlns="" id="{342E27BA-7F93-4365-B043-35F6517974F1}"/>
              </a:ext>
            </a:extLst>
          </p:cNvPr>
          <p:cNvSpPr>
            <a:spLocks noGrp="1"/>
          </p:cNvSpPr>
          <p:nvPr>
            <p:ph type="body" sz="quarter" idx="13"/>
          </p:nvPr>
        </p:nvSpPr>
        <p:spPr bwMode="grayWhite">
          <a:xfrm>
            <a:off x="774032" y="3198228"/>
            <a:ext cx="7607968" cy="2154741"/>
          </a:xfrm>
        </p:spPr>
        <p:txBody>
          <a:bodyPr>
            <a:normAutofit fontScale="92500" lnSpcReduction="20000"/>
          </a:bodyPr>
          <a:lstStyle/>
          <a:p>
            <a:r>
              <a:rPr lang="id-ID" sz="3200" dirty="0"/>
              <a:t>Kinerja adalah hasil seseorang secara keseluruhan selama periode tertentu didalam melaksanakan tugas, seperti standar hasil kerja, target atau sasaran kriteria yang telah ditentukan terlebih dahulu dan telah disepakati bersama.</a:t>
            </a:r>
          </a:p>
          <a:p>
            <a:endParaRPr lang="en-US" sz="4400" dirty="0"/>
          </a:p>
        </p:txBody>
      </p:sp>
      <p:sp>
        <p:nvSpPr>
          <p:cNvPr id="2" name="Slide Number Placeholder 1">
            <a:extLst>
              <a:ext uri="{FF2B5EF4-FFF2-40B4-BE49-F238E27FC236}">
                <a16:creationId xmlns:a16="http://schemas.microsoft.com/office/drawing/2014/main" xmlns="" id="{9FE1CCEE-5676-4586-8866-FA5BE5CA59D6}"/>
              </a:ext>
            </a:extLst>
          </p:cNvPr>
          <p:cNvSpPr>
            <a:spLocks noGrp="1"/>
          </p:cNvSpPr>
          <p:nvPr>
            <p:ph type="sldNum" sz="quarter" idx="10"/>
          </p:nvPr>
        </p:nvSpPr>
        <p:spPr bwMode="grayWhite"/>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392994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42E07B-C167-48F8-AB6F-45BD78322261}"/>
              </a:ext>
            </a:extLst>
          </p:cNvPr>
          <p:cNvSpPr>
            <a:spLocks noGrp="1"/>
          </p:cNvSpPr>
          <p:nvPr>
            <p:ph type="title"/>
          </p:nvPr>
        </p:nvSpPr>
        <p:spPr bwMode="grayWhite">
          <a:xfrm>
            <a:off x="774032" y="1"/>
            <a:ext cx="6033168" cy="2841358"/>
          </a:xfrm>
        </p:spPr>
        <p:txBody>
          <a:bodyPr>
            <a:normAutofit/>
          </a:bodyPr>
          <a:lstStyle/>
          <a:p>
            <a:r>
              <a:rPr lang="id-ID" dirty="0"/>
              <a:t>Komisi Pemilihan Umum (KPU)</a:t>
            </a:r>
          </a:p>
        </p:txBody>
      </p:sp>
      <p:sp>
        <p:nvSpPr>
          <p:cNvPr id="5" name="Text Placeholder 4">
            <a:extLst>
              <a:ext uri="{FF2B5EF4-FFF2-40B4-BE49-F238E27FC236}">
                <a16:creationId xmlns:a16="http://schemas.microsoft.com/office/drawing/2014/main" xmlns="" id="{ADE478EB-C91D-4F65-ABE7-97357B17A1CA}"/>
              </a:ext>
            </a:extLst>
          </p:cNvPr>
          <p:cNvSpPr>
            <a:spLocks noGrp="1"/>
          </p:cNvSpPr>
          <p:nvPr>
            <p:ph type="body" sz="quarter" idx="13"/>
          </p:nvPr>
        </p:nvSpPr>
        <p:spPr bwMode="grayWhite">
          <a:xfrm>
            <a:off x="774031" y="3064934"/>
            <a:ext cx="8251435" cy="2288036"/>
          </a:xfrm>
        </p:spPr>
        <p:txBody>
          <a:bodyPr>
            <a:normAutofit/>
          </a:bodyPr>
          <a:lstStyle/>
          <a:p>
            <a:r>
              <a:rPr lang="id-ID" sz="2400" dirty="0"/>
              <a:t>Komisi Pemilihan Umum (KPU) merupakan sebuah organisasi pemerintah yang memiliki tugas sebagai pelaksana Pemilihan Umum baik itu kepala daerah maupun Presiden Republik Indonesia. </a:t>
            </a:r>
            <a:endParaRPr lang="en-US" sz="2400" dirty="0"/>
          </a:p>
        </p:txBody>
      </p:sp>
      <p:sp>
        <p:nvSpPr>
          <p:cNvPr id="2" name="Slide Number Placeholder 1">
            <a:extLst>
              <a:ext uri="{FF2B5EF4-FFF2-40B4-BE49-F238E27FC236}">
                <a16:creationId xmlns:a16="http://schemas.microsoft.com/office/drawing/2014/main" xmlns="" id="{8F9A1308-AD4D-492C-B931-EA94BBCF4B56}"/>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Tree>
    <p:extLst>
      <p:ext uri="{BB962C8B-B14F-4D97-AF65-F5344CB8AC3E}">
        <p14:creationId xmlns:p14="http://schemas.microsoft.com/office/powerpoint/2010/main" val="2519517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hite Building Under Clear Blue Sky in Worms Eye View">
            <a:extLst>
              <a:ext uri="{FF2B5EF4-FFF2-40B4-BE49-F238E27FC236}">
                <a16:creationId xmlns:a16="http://schemas.microsoft.com/office/drawing/2014/main" xmlns="" id="{CEE1712F-10B7-44A0-8ED1-5933874A301C}"/>
              </a:ext>
            </a:extLst>
          </p:cNvPr>
          <p:cNvPicPr>
            <a:picLocks noGrp="1" noChangeAspect="1"/>
          </p:cNvPicPr>
          <p:nvPr>
            <p:ph type="pic" sz="quarter" idx="14"/>
          </p:nvPr>
        </p:nvPicPr>
        <p:blipFill>
          <a:blip r:embed="rId2"/>
          <a:srcRect t="7642" b="7642"/>
          <a:stretch>
            <a:fillRect/>
          </a:stretch>
        </p:blipFill>
        <p:spPr/>
      </p:pic>
      <p:sp>
        <p:nvSpPr>
          <p:cNvPr id="4" name="Title 3">
            <a:extLst>
              <a:ext uri="{FF2B5EF4-FFF2-40B4-BE49-F238E27FC236}">
                <a16:creationId xmlns:a16="http://schemas.microsoft.com/office/drawing/2014/main" xmlns="" id="{2E4FFE8E-5987-44EA-AF65-5CFA15DD7653}"/>
              </a:ext>
            </a:extLst>
          </p:cNvPr>
          <p:cNvSpPr>
            <a:spLocks noGrp="1"/>
          </p:cNvSpPr>
          <p:nvPr>
            <p:ph type="title"/>
          </p:nvPr>
        </p:nvSpPr>
        <p:spPr bwMode="auto">
          <a:xfrm>
            <a:off x="774031" y="490503"/>
            <a:ext cx="10791435" cy="1325407"/>
          </a:xfrm>
        </p:spPr>
        <p:txBody>
          <a:bodyPr/>
          <a:lstStyle/>
          <a:p>
            <a:r>
              <a:rPr lang="id-ID" dirty="0"/>
              <a:t>Pemilihan Umum</a:t>
            </a:r>
            <a:endParaRPr lang="ru-RU" dirty="0"/>
          </a:p>
        </p:txBody>
      </p:sp>
      <p:sp>
        <p:nvSpPr>
          <p:cNvPr id="5" name="Text Placeholder 4">
            <a:extLst>
              <a:ext uri="{FF2B5EF4-FFF2-40B4-BE49-F238E27FC236}">
                <a16:creationId xmlns:a16="http://schemas.microsoft.com/office/drawing/2014/main" xmlns="" id="{5B4E4515-E409-46A3-BF8E-A723CC4A9068}"/>
              </a:ext>
            </a:extLst>
          </p:cNvPr>
          <p:cNvSpPr>
            <a:spLocks noGrp="1"/>
          </p:cNvSpPr>
          <p:nvPr>
            <p:ph type="body" sz="quarter" idx="13"/>
          </p:nvPr>
        </p:nvSpPr>
        <p:spPr bwMode="auto">
          <a:xfrm>
            <a:off x="774032" y="1880794"/>
            <a:ext cx="10518598" cy="3161297"/>
          </a:xfrm>
        </p:spPr>
        <p:txBody>
          <a:bodyPr>
            <a:noAutofit/>
          </a:bodyPr>
          <a:lstStyle/>
          <a:p>
            <a:r>
              <a:rPr lang="id-ID" sz="2800" dirty="0"/>
              <a:t>pengertian Pemilu pada hakekatnya adalah sarana yang tersedia bagi rakyat untuk menjalankn kedaulatannya sesuai dengan azas yang bermaktub dalam Pembukaan UUD 1945. Pemilu itu sendiri pada dasarnya adalah suatu Lembaga Demokrasi yang memilih anggota-anggota perwakilan rakyat dalam MPR, DPR, DPRD, yang pada gilirannya bertugas untuk bersamasama dengan pemerintah, menetapkan politik dan jalannya pemerintahan negara. </a:t>
            </a:r>
          </a:p>
        </p:txBody>
      </p:sp>
      <p:sp>
        <p:nvSpPr>
          <p:cNvPr id="2" name="Slide Number Placeholder 1">
            <a:extLst>
              <a:ext uri="{FF2B5EF4-FFF2-40B4-BE49-F238E27FC236}">
                <a16:creationId xmlns:a16="http://schemas.microsoft.com/office/drawing/2014/main" xmlns="" id="{BF53D04A-7D1E-45D0-9B0B-7BDFC553B4F7}"/>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Tree>
    <p:extLst>
      <p:ext uri="{BB962C8B-B14F-4D97-AF65-F5344CB8AC3E}">
        <p14:creationId xmlns:p14="http://schemas.microsoft.com/office/powerpoint/2010/main" val="1355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D42E07B-C167-48F8-AB6F-45BD78322261}"/>
              </a:ext>
            </a:extLst>
          </p:cNvPr>
          <p:cNvSpPr>
            <a:spLocks noGrp="1"/>
          </p:cNvSpPr>
          <p:nvPr>
            <p:ph type="title"/>
          </p:nvPr>
        </p:nvSpPr>
        <p:spPr bwMode="grayWhite">
          <a:xfrm>
            <a:off x="774032" y="1"/>
            <a:ext cx="6033168" cy="2841358"/>
          </a:xfrm>
        </p:spPr>
        <p:txBody>
          <a:bodyPr>
            <a:normAutofit/>
          </a:bodyPr>
          <a:lstStyle/>
          <a:p>
            <a:r>
              <a:rPr lang="id-ID" dirty="0"/>
              <a:t>Tujuan Pemilihan Umum</a:t>
            </a:r>
          </a:p>
        </p:txBody>
      </p:sp>
      <p:sp>
        <p:nvSpPr>
          <p:cNvPr id="5" name="Text Placeholder 4">
            <a:extLst>
              <a:ext uri="{FF2B5EF4-FFF2-40B4-BE49-F238E27FC236}">
                <a16:creationId xmlns:a16="http://schemas.microsoft.com/office/drawing/2014/main" xmlns="" id="{ADE478EB-C91D-4F65-ABE7-97357B17A1CA}"/>
              </a:ext>
            </a:extLst>
          </p:cNvPr>
          <p:cNvSpPr>
            <a:spLocks noGrp="1"/>
          </p:cNvSpPr>
          <p:nvPr>
            <p:ph type="body" sz="quarter" idx="13"/>
          </p:nvPr>
        </p:nvSpPr>
        <p:spPr bwMode="grayWhite">
          <a:xfrm>
            <a:off x="774031" y="3064934"/>
            <a:ext cx="8251435" cy="2288036"/>
          </a:xfrm>
        </p:spPr>
        <p:txBody>
          <a:bodyPr>
            <a:normAutofit/>
          </a:bodyPr>
          <a:lstStyle/>
          <a:p>
            <a:r>
              <a:rPr lang="id-ID" dirty="0"/>
              <a:t>1. Sebagai mekanisme untuk menyeleksi para pemimpin pemerintahan dan alternatif kebijakan umum (</a:t>
            </a:r>
            <a:r>
              <a:rPr lang="id-ID" i="1" dirty="0"/>
              <a:t>public policy</a:t>
            </a:r>
            <a:r>
              <a:rPr lang="id-ID" dirty="0"/>
              <a:t>).</a:t>
            </a:r>
          </a:p>
          <a:p>
            <a:r>
              <a:rPr lang="id-ID" dirty="0"/>
              <a:t>2. Pemilu sebagai pemindahan konflik kepentingan dari masyarakat kepada badan badan perwakilan rakyat melalui wakil wakil yang terpilihatau partai yang memenangkan kursi sehingga integrasi masyarakat tsetap terjamin.</a:t>
            </a:r>
          </a:p>
        </p:txBody>
      </p:sp>
      <p:sp>
        <p:nvSpPr>
          <p:cNvPr id="2" name="Slide Number Placeholder 1">
            <a:extLst>
              <a:ext uri="{FF2B5EF4-FFF2-40B4-BE49-F238E27FC236}">
                <a16:creationId xmlns:a16="http://schemas.microsoft.com/office/drawing/2014/main" xmlns="" id="{8F9A1308-AD4D-492C-B931-EA94BBCF4B56}"/>
              </a:ext>
            </a:extLst>
          </p:cNvPr>
          <p:cNvSpPr>
            <a:spLocks noGrp="1"/>
          </p:cNvSpPr>
          <p:nvPr>
            <p:ph type="sldNum" sz="quarter" idx="10"/>
          </p:nvPr>
        </p:nvSpPr>
        <p:spPr/>
        <p:txBody>
          <a:bodyPr/>
          <a:lstStyle/>
          <a:p>
            <a:fld id="{D495E168-DA5E-4888-8D8A-92B118324C14}" type="slidenum">
              <a:rPr lang="ru-RU" smtClean="0"/>
              <a:pPr/>
              <a:t>9</a:t>
            </a:fld>
            <a:endParaRPr lang="ru-RU" dirty="0"/>
          </a:p>
        </p:txBody>
      </p:sp>
    </p:spTree>
    <p:extLst>
      <p:ext uri="{BB962C8B-B14F-4D97-AF65-F5344CB8AC3E}">
        <p14:creationId xmlns:p14="http://schemas.microsoft.com/office/powerpoint/2010/main" val="2821065940"/>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xmlns=""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A0EF5-23A9-4627-BC46-745B7DD804D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8C5154C8-4BB5-43F2-9F6C-5E79271A0D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985</Words>
  <Application>Microsoft Office PowerPoint</Application>
  <PresentationFormat>Custom</PresentationFormat>
  <Paragraphs>104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EFEKTIFITAS KINERJA KPU KABUPAEN LANGKAT DALAM PEMILIHAN PRESIDEN DAN WAPRES TAHUN 2019</vt:lpstr>
      <vt:lpstr>PowerPoint Presentation</vt:lpstr>
      <vt:lpstr>PowerPoint Presentation</vt:lpstr>
      <vt:lpstr>Tujuan Penelitian </vt:lpstr>
      <vt:lpstr>TINJAUAN PUSTAKA</vt:lpstr>
      <vt:lpstr>Kinerja</vt:lpstr>
      <vt:lpstr>Komisi Pemilihan Umum (KPU)</vt:lpstr>
      <vt:lpstr>Pemilihan Umum</vt:lpstr>
      <vt:lpstr>Tujuan Pemilihan Umum</vt:lpstr>
      <vt:lpstr>HASIL PENELITIAN DAN PEMBAHASAN </vt:lpstr>
      <vt:lpstr>Profil  Komisi Pemilihan Umum (KPU) Kabupaten Langkat.</vt:lpstr>
      <vt:lpstr>Visi Misi KPU Kabupaten Langkat</vt:lpstr>
      <vt:lpstr>Tugas, Wewenang dan Kewajiban Komisi Pemilihan Umum (KPU) Kabupaten langkat</vt:lpstr>
      <vt:lpstr>Tugas, Fungsi dan Tanggung Jawab sekretariat KPU Kabupaten Langkat</vt:lpstr>
      <vt:lpstr>Keadaan Pegawai Komisi Pemilihan Umum (KPU) kabupaten Langkat</vt:lpstr>
      <vt:lpstr>PowerPoint Presentation</vt:lpstr>
      <vt:lpstr>Efektivitas Kinerja Pegawai di Komisi Pemilihan Umum (KPU) kabupaten Langkat.</vt:lpstr>
      <vt:lpstr>Faktor-Faktor yang Menghambat Efektivitas Kerja</vt:lpstr>
      <vt:lpstr>Kesimpulan</vt:lpstr>
      <vt:lpstr>Kesimpulan</vt:lpstr>
      <vt:lpstr>Kesimpulan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2020-07-02T18:26:26Z</dcterms:created>
  <dcterms:modified xsi:type="dcterms:W3CDTF">2020-07-03T02:41:02Z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